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70" r:id="rId4"/>
    <p:sldId id="413" r:id="rId5"/>
    <p:sldId id="269" r:id="rId6"/>
    <p:sldId id="414" r:id="rId7"/>
    <p:sldId id="415" r:id="rId8"/>
    <p:sldId id="260" r:id="rId9"/>
    <p:sldId id="261" r:id="rId10"/>
    <p:sldId id="416" r:id="rId11"/>
    <p:sldId id="422" r:id="rId12"/>
    <p:sldId id="417" r:id="rId13"/>
    <p:sldId id="420" r:id="rId14"/>
    <p:sldId id="421" r:id="rId15"/>
    <p:sldId id="423" r:id="rId16"/>
    <p:sldId id="418" r:id="rId17"/>
    <p:sldId id="427" r:id="rId18"/>
    <p:sldId id="419" r:id="rId19"/>
    <p:sldId id="425" r:id="rId20"/>
    <p:sldId id="426" r:id="rId21"/>
    <p:sldId id="428" r:id="rId22"/>
    <p:sldId id="432" r:id="rId23"/>
    <p:sldId id="429" r:id="rId24"/>
    <p:sldId id="430" r:id="rId25"/>
    <p:sldId id="431" r:id="rId26"/>
    <p:sldId id="433" r:id="rId27"/>
  </p:sldIdLst>
  <p:sldSz cx="28800425" cy="8999538"/>
  <p:notesSz cx="6858000" cy="9144000"/>
  <p:embeddedFontLst>
    <p:embeddedFont>
      <p:font typeface="造字工房格黑体" panose="02010600030101010101" charset="-122"/>
      <p:regular r:id="rId29"/>
    </p:embeddedFont>
    <p:embeddedFont>
      <p:font typeface="Consolas" panose="020B0609020204030204" pitchFamily="49" charset="0"/>
      <p:regular r:id="rId30"/>
      <p:bold r:id="rId31"/>
      <p:italic r:id="rId32"/>
      <p:boldItalic r:id="rId33"/>
    </p:embeddedFont>
    <p:embeddedFont>
      <p:font typeface="DIN Next LT Pro Medium Cond" panose="020B0606020203050203" pitchFamily="34" charset="0"/>
      <p:regular r:id="rId34"/>
    </p:embeddedFont>
    <p:embeddedFont>
      <p:font typeface="逼格青春粗黑体简2.0" panose="02010604000000000000" pitchFamily="2" charset="-122"/>
      <p:regular r:id="rId35"/>
    </p:embeddedFont>
    <p:embeddedFont>
      <p:font typeface="方正兰亭黑简体" panose="02000500000000000000" pitchFamily="50" charset="-122"/>
      <p:regular r:id="rId36"/>
    </p:embeddedFont>
    <p:embeddedFont>
      <p:font typeface="腾讯体 W7" panose="020C08030202040F0204" pitchFamily="34" charset="-122"/>
      <p:bold r:id="rId37"/>
    </p:embeddedFont>
  </p:embeddedFontLst>
  <p:defaultTextStyle>
    <a:defPPr>
      <a:buNone/>
    </a:defPPr>
    <a:lvl1pPr marL="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1pPr>
    <a:lvl2pPr marL="4572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2pPr>
    <a:lvl3pPr marL="9144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3pPr>
    <a:lvl4pPr marL="13716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4pPr>
    <a:lvl5pPr marL="18288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5pPr>
    <a:lvl6pPr marL="22860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6pPr>
    <a:lvl7pPr marL="27432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7pPr>
    <a:lvl8pPr marL="32004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8pPr>
    <a:lvl9pPr marL="3657600" algn="l" defTabSz="457200">
      <a:buNone/>
      <a:defRPr sz="1800" kern="1200">
        <a:solidFill>
          <a:schemeClr val="tx1"/>
        </a:solidFill>
        <a:latin typeface="+mn-lt"/>
        <a:ea typeface="+mn-lt"/>
        <a:cs typeface="+mn-l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0" d="100"/>
          <a:sy n="40" d="100"/>
        </p:scale>
        <p:origin x="117" y="10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73C22-09F4-4256-AD1B-DF155D3F3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60B01D-B470-67BA-08B5-9CFC86AE88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5F4258-5CD6-7758-ED72-D99C4DDD7E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607863-3794-1AAA-057E-CE9F1975F4E9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53218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0967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21DC66-04F0-76EF-B898-7DE243191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DBEA84-7EF2-E82B-F6EA-428D1AF1B9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65CFE2-1F9F-5A33-F188-333ABB126E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B0D4FE-0F53-C81C-2C4C-A64C9939EFA2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402827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1F53A-20E1-EADD-CCB8-E586467EDA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C6183-F4EA-F6F1-7560-E13E61EB9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9856A-E0D9-C8F3-E93B-139F3CDB40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B9E2CD-3CD4-1129-9DC4-FBE099A3960B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524773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C92DD-330C-903D-D6E7-69A617AAA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237C11-57E3-2246-7E89-289762719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B2F938-D37F-99BD-E5A3-8C31E7A59C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4234CF-577A-C158-3790-24F83ADA209F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76480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20D49-92C9-A056-B965-4A4D055AE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5EFD24-8E50-9D6D-6DE5-34D3D0712C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E6127E-72F9-7F73-075F-F725DEBBA7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B53E8A-933E-EB08-196F-CEFB7EE4B2DB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44589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18A93-52E7-87AA-A3C4-DDE6E21CD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271684-3265-E029-3983-F0FAE13E11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4279E8-5940-45C9-56F2-CB3EC1B6A1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87485-30A7-7B68-EDBD-892A73D6FB7D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184928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9679C-CEBD-4562-E39A-CFEA57232B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0124AD-CE7D-C83A-7305-107E435F16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FA54E8-8ADC-5C14-C66A-5D685942AB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7E0A5B-51ED-58FD-6CD7-00DB5E414BF4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125554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56CA7-BC48-04D2-B801-38F86FD55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6B085E-0A93-47D1-6A8F-F98C59B022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5B65A2-2157-3A38-440E-39E1FA5E27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C302A1-9CA6-0B29-783B-12FD46036B97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40517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13012-3973-6C6B-5832-D97FD54ED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770A53-7653-0C5A-5C73-406B890F8C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E0160A-CFF5-F226-7DC8-B7AC614F40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47347A-8AF4-112B-B9D1-8AF3F4358B94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79117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B350C-123E-15BB-EF81-8E79D65BF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E57EF3-D574-A309-2D6E-204162624A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757487-0D6F-065C-7C83-7138CDAEF1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AFF390-0123-D37A-4485-D15AF6932978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33542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F9763-DC4C-C7FB-3520-77315FE1A6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9724961D-C37E-1A94-C699-2A3A55ACFC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BD4436E5-B47E-CED3-77F7-6D9DB78236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C3F089F-5F9A-E638-61A9-E785B6233E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622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Timeline dates are in 2026 unless marked 2024. Times are UTC. Milestones are spaced for readability, not to scale.</a:t>
            </a:r>
          </a:p>
          <a:p>
            <a:endParaRPr/>
          </a:p>
          <a:p>
            <a:r>
              <a:t>The 2024 OOM concern stalled over compatibility, denial-of-service trade-offs, extension coordination and limited staffing. OpenAI independently reported the root cause before its additional 18 September vectors; its initial report date is not specified.</a:t>
            </a:r>
          </a:p>
          <a:p>
            <a:endParaRPr/>
          </a:p>
          <a:p>
            <a:r>
              <a:t>According to the Foundation, on 20 October CVE IDs circulated around 15:00 UTC, PHP pre-announced at 19:30 UTC, and Calif mistakenly published a demonstration video around 20:00 UTC. On 21 October at 07:41 UTC, Chainguard published patched images ahead of the coordinated release. The release moved from 22 October to 21 October at 14:00 UTC.</a:t>
            </a:r>
          </a:p>
          <a:p>
            <a:endParaRPr/>
          </a:p>
          <a:p>
            <a:r>
              <a:t>CVE-2026-109618: OOM corruption. CVE-2026-109619: stale global state. The patch changes interruption timing and resets request-owned state.</a:t>
            </a:r>
          </a:p>
          <a:p>
            <a:endParaRPr/>
          </a:p>
          <a:p>
            <a:r>
              <a:t>Sources:</a:t>
            </a:r>
          </a:p>
          <a:p>
            <a:r>
              <a:t>https://thephp.foundation/blog/2026/10/21/todays-php-security-release-and-how-were-strengthening-php-security/</a:t>
            </a:r>
          </a:p>
          <a:p>
            <a:r>
              <a:t>https://www.php.net/archive/2026.php</a:t>
            </a:r>
          </a:p>
          <a:p>
            <a:r>
              <a:t>https://github.com/php/php-src/security/advisories/GHSA-w8hw-w9fx-j79w</a:t>
            </a:r>
          </a:p>
          <a:p>
            <a:r>
              <a:t>https://github.com/php/php-src/security/advisories/GHSA-6wmf-4rv5-p3rp</a:t>
            </a:r>
          </a:p>
          <a:p>
            <a:r>
              <a:t>https://github.com/php/php-src/commit/3584a98bda0f2c0d367255b046798b0d3a221a19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B50F83-3997-7BB9-F2EC-CEB4BA540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20664F-D2FF-930F-A9ED-B86A5C9801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24EE32-27EC-7FD3-878D-AE0EC65D60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179521-6A38-BFE2-6FEB-190BD065A34B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924611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BD322-0A52-B236-B561-1F6F49418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7619AE-CB62-E1BD-4469-92DE90EC4D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375EEB-A17A-27B6-5E0B-7980C4E6BD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5E46EF-B823-A6FA-3929-4796B4869E7D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39779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93CBB-D44F-2F9E-F682-7B175532F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CE32F8-ED94-30C3-FB21-30B1ED1E7E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21C40E-4E1A-2D1D-E035-BAAFD1773D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2414-530E-5B52-21DD-FA90EAD8262E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49387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B4904-BE21-6128-6849-B93545888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E39FED-D922-25CC-310F-D77F214446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CFF8E8-EBEB-F886-0957-3E114D82FB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AB2B46-2875-28B2-D747-718AAC4BC228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606272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81F2A-64B6-31FD-A4D8-37B7BCCB0C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497F1A-5A93-9B71-93CE-5ED35A45DC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B268EC-D7D6-D8A9-A1A8-907101038D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30391-41A9-3253-EF3C-91F14BB904BC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658230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78C6-F493-ADE6-CAB0-792A8F9D9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FA27AC-E215-7FA1-361D-0B66879F52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4AF52A-CCE4-A514-DA9F-E14DB93C83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FA6012-9681-CAE9-0048-98ED8DC33EE1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15801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951ED-04FE-2642-F722-68BCC16C5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C750B6-7D39-E345-E90A-C8BEF40FD7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3B6FD0-4E9D-CAB5-AE9F-5FB9CBE379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E48BE9-B020-FC58-B908-89778C6522F5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416795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0A311-937A-BC1F-5037-34A56600F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473270-B8C7-CA0E-1BC7-FDA74E7988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A916C0-684D-B3E1-4519-FE35CE487F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5116A4-A5BD-7B8E-23E9-185899824FC6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78865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0D5EB81-2405-474D-9353-8822E96E6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8794644" cy="9000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6F59B279-7305-4C4F-AA93-AF1F7D098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530" y="587375"/>
            <a:ext cx="6928485" cy="47053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E31F873-B741-4812-9BD8-34D20343D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8797885" cy="89998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22B02461-714B-47E5-95E0-FA48737B76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" y="0"/>
            <a:ext cx="28797885" cy="89998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A3A52260-34EE-4911-830B-AEF6BC79C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" y="0"/>
            <a:ext cx="28797885" cy="89998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8309AA9-F5C3-4FBA-90F4-5EEA30E08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" y="0"/>
            <a:ext cx="28797885" cy="89998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D35AAA6-BBB0-4916-8E84-B0E7B9B80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8797885" cy="89998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1200150">
        <a:lnSpc>
          <a:spcPct val="90000"/>
        </a:lnSpc>
        <a:spcBef>
          <a:spcPct val="0"/>
        </a:spcBef>
        <a:buNone/>
        <a:defRPr sz="577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300355" indent="-300355" algn="l" defTabSz="1200150">
        <a:lnSpc>
          <a:spcPct val="90000"/>
        </a:lnSpc>
        <a:spcBef>
          <a:spcPts val="1310"/>
        </a:spcBef>
        <a:buFont typeface="Arial"/>
        <a:buChar char="•"/>
        <a:defRPr sz="3675" kern="1200">
          <a:solidFill>
            <a:schemeClr val="tx1"/>
          </a:solidFill>
          <a:latin typeface="+mn-lt"/>
          <a:ea typeface="+mn-lt"/>
          <a:cs typeface="+mn-lt"/>
        </a:defRPr>
      </a:lvl1pPr>
      <a:lvl2pPr marL="900430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3150" kern="1200">
          <a:solidFill>
            <a:schemeClr val="tx1"/>
          </a:solidFill>
          <a:latin typeface="+mn-lt"/>
          <a:ea typeface="+mn-lt"/>
          <a:cs typeface="+mn-lt"/>
        </a:defRPr>
      </a:lvl2pPr>
      <a:lvl3pPr marL="1500505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2625" kern="1200">
          <a:solidFill>
            <a:schemeClr val="tx1"/>
          </a:solidFill>
          <a:latin typeface="+mn-lt"/>
          <a:ea typeface="+mn-lt"/>
          <a:cs typeface="+mn-lt"/>
        </a:defRPr>
      </a:lvl3pPr>
      <a:lvl4pPr marL="2100580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2365" kern="1200">
          <a:solidFill>
            <a:schemeClr val="tx1"/>
          </a:solidFill>
          <a:latin typeface="+mn-lt"/>
          <a:ea typeface="+mn-lt"/>
          <a:cs typeface="+mn-lt"/>
        </a:defRPr>
      </a:lvl4pPr>
      <a:lvl5pPr marL="2700020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2365" kern="1200">
          <a:solidFill>
            <a:schemeClr val="tx1"/>
          </a:solidFill>
          <a:latin typeface="+mn-lt"/>
          <a:ea typeface="+mn-lt"/>
          <a:cs typeface="+mn-lt"/>
        </a:defRPr>
      </a:lvl5pPr>
      <a:lvl6pPr marL="3300095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2365" kern="1200">
          <a:solidFill>
            <a:schemeClr val="tx1"/>
          </a:solidFill>
          <a:latin typeface="+mn-lt"/>
          <a:ea typeface="+mn-lt"/>
          <a:cs typeface="+mn-lt"/>
        </a:defRPr>
      </a:lvl6pPr>
      <a:lvl7pPr marL="3900170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2365" kern="1200">
          <a:solidFill>
            <a:schemeClr val="tx1"/>
          </a:solidFill>
          <a:latin typeface="+mn-lt"/>
          <a:ea typeface="+mn-lt"/>
          <a:cs typeface="+mn-lt"/>
        </a:defRPr>
      </a:lvl7pPr>
      <a:lvl8pPr marL="4500880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2365" kern="1200">
          <a:solidFill>
            <a:schemeClr val="tx1"/>
          </a:solidFill>
          <a:latin typeface="+mn-lt"/>
          <a:ea typeface="+mn-lt"/>
          <a:cs typeface="+mn-lt"/>
        </a:defRPr>
      </a:lvl8pPr>
      <a:lvl9pPr marL="5100955" indent="-300355" algn="l" defTabSz="1200150">
        <a:lnSpc>
          <a:spcPct val="90000"/>
        </a:lnSpc>
        <a:spcBef>
          <a:spcPts val="650"/>
        </a:spcBef>
        <a:buFont typeface="Arial"/>
        <a:buChar char="•"/>
        <a:defRPr sz="2365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1pPr>
      <a:lvl2pPr marL="600075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2pPr>
      <a:lvl3pPr marL="1200150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3pPr>
      <a:lvl4pPr marL="1799590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4pPr>
      <a:lvl5pPr marL="2400300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5pPr>
      <a:lvl6pPr marL="3000375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6pPr>
      <a:lvl7pPr marL="3600450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7pPr>
      <a:lvl8pPr marL="4200525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8pPr>
      <a:lvl9pPr marL="4800600" algn="l" defTabSz="1200150">
        <a:buNone/>
        <a:defRPr sz="2365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weilindu@php.net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EFA352D8-8341-4BB7-B8E7-3AA8D36B67BF}"/>
              </a:ext>
            </a:extLst>
          </p:cNvPr>
          <p:cNvSpPr>
            <a:spLocks noGrp="1"/>
          </p:cNvSpPr>
          <p:nvPr/>
        </p:nvSpPr>
        <p:spPr>
          <a:xfrm flipH="1">
            <a:off x="2036189" y="2057400"/>
            <a:ext cx="13349080" cy="17145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noAutofit/>
          </a:bodyPr>
          <a:lstStyle>
            <a:defPPr algn="l">
              <a:defRPr sz="11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1pPr>
            <a:lvl2pPr marL="742950" indent="-285750" algn="l"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2pPr>
            <a:lvl3pPr marL="1143000" indent="-228600" algn="l"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3pPr>
            <a:lvl4pPr marL="1600200" indent="-228600" algn="l"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4pPr>
            <a:lvl5pPr marL="2057400" indent="-228600" algn="l"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5pPr>
            <a:lvl6pPr marL="2514600" indent="-228600" algn="l">
              <a:spcBef>
                <a:spcPct val="0"/>
              </a:spcBef>
              <a:spcAft>
                <a:spcPct val="0"/>
              </a:spcAft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6pPr>
            <a:lvl7pPr marL="2971800" indent="-228600" algn="l">
              <a:spcBef>
                <a:spcPct val="0"/>
              </a:spcBef>
              <a:spcAft>
                <a:spcPct val="0"/>
              </a:spcAft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7pPr>
            <a:lvl8pPr marL="3429000" indent="-228600" algn="l">
              <a:spcBef>
                <a:spcPct val="0"/>
              </a:spcBef>
              <a:spcAft>
                <a:spcPct val="0"/>
              </a:spcAft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8pPr>
            <a:lvl9pPr marL="3886200" indent="-228600" algn="l">
              <a:spcBef>
                <a:spcPct val="0"/>
              </a:spcBef>
              <a:spcAft>
                <a:spcPct val="0"/>
              </a:spcAft>
              <a:buNone/>
              <a:defRPr sz="118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9pPr>
          </a:lstStyle>
          <a:p>
            <a:pPr algn="l">
              <a:lnSpc>
                <a:spcPct val="125000"/>
              </a:lnSpc>
              <a:buNone/>
              <a:defRPr sz="11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4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PHP</a:t>
            </a:r>
            <a:r>
              <a:rPr lang="en-US" altLang="zh-CN" sz="54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2</a:t>
            </a:r>
            <a:r>
              <a:rPr lang="en-US" sz="54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Shell and How AI is Impacting </a:t>
            </a:r>
          </a:p>
          <a:p>
            <a:pPr algn="l">
              <a:lnSpc>
                <a:spcPct val="125000"/>
              </a:lnSpc>
              <a:buNone/>
              <a:defRPr sz="11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4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the Security of Critical Open Source Software</a:t>
            </a:r>
            <a:endParaRPr lang="en-US" sz="5400" dirty="0">
              <a:gradFill>
                <a:gsLst>
                  <a:gs pos="53000">
                    <a:schemeClr val="bg1"/>
                  </a:gs>
                  <a:gs pos="0">
                    <a:srgbClr val="DAA1CF"/>
                  </a:gs>
                  <a:gs pos="100000">
                    <a:srgbClr val="A6D1EB"/>
                  </a:gs>
                </a:gsLst>
                <a:lin ang="18900000" scaled="0"/>
              </a:gradFill>
              <a:latin typeface="造字工房格黑体"/>
              <a:ea typeface="造字工房格黑体"/>
              <a:cs typeface="腾讯体 W7"/>
            </a:endParaRPr>
          </a:p>
          <a:p>
            <a:pPr algn="l">
              <a:lnSpc>
                <a:spcPct val="125000"/>
              </a:lnSpc>
              <a:buNone/>
              <a:defRPr sz="11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lang="en-US" sz="540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B8C4F55E-3DA1-4A74-8579-F16C36490F4B}"/>
              </a:ext>
            </a:extLst>
          </p:cNvPr>
          <p:cNvSpPr>
            <a:spLocks noGrp="1"/>
          </p:cNvSpPr>
          <p:nvPr/>
        </p:nvSpPr>
        <p:spPr>
          <a:xfrm flipH="1">
            <a:off x="2797683" y="3857625"/>
            <a:ext cx="14763750" cy="9525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>
            <a:noAutofit/>
          </a:bodyPr>
          <a:lstStyle>
            <a:defPPr>
              <a:defRPr sz="435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1pPr>
            <a:lvl2pPr marL="742950" indent="-285750"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2pPr>
            <a:lvl3pPr marL="1143000" indent="-228600"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3pPr>
            <a:lvl4pPr marL="1600200" indent="-228600"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4pPr>
            <a:lvl5pPr marL="2057400" indent="-228600"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5pPr>
            <a:lvl6pPr marL="2514600" indent="-228600">
              <a:spcBef>
                <a:spcPct val="0"/>
              </a:spcBef>
              <a:spcAft>
                <a:spcPct val="0"/>
              </a:spcAft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6pPr>
            <a:lvl7pPr marL="2971800" indent="-228600">
              <a:spcBef>
                <a:spcPct val="0"/>
              </a:spcBef>
              <a:spcAft>
                <a:spcPct val="0"/>
              </a:spcAft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7pPr>
            <a:lvl8pPr marL="3429000" indent="-228600">
              <a:spcBef>
                <a:spcPct val="0"/>
              </a:spcBef>
              <a:spcAft>
                <a:spcPct val="0"/>
              </a:spcAft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8pPr>
            <a:lvl9pPr marL="3886200" indent="-228600">
              <a:spcBef>
                <a:spcPct val="0"/>
              </a:spcBef>
              <a:spcAft>
                <a:spcPct val="0"/>
              </a:spcAft>
              <a:buNone/>
              <a:defRPr sz="495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lvl9pPr>
          </a:lstStyle>
          <a:p>
            <a:pPr>
              <a:lnSpc>
                <a:spcPct val="125000"/>
              </a:lnSpc>
              <a:buNone/>
              <a:defRPr sz="435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endParaRPr sz="5570" dirty="0">
              <a:solidFill>
                <a:schemeClr val="bg1"/>
              </a:solidFill>
              <a:latin typeface="造字工房格黑体"/>
              <a:ea typeface="造字工房格黑体"/>
              <a:cs typeface="造字工房格黑体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7BC6FB1A-2415-FACD-AC0F-928ED3FE95D7}"/>
              </a:ext>
            </a:extLst>
          </p:cNvPr>
          <p:cNvGrpSpPr/>
          <p:nvPr/>
        </p:nvGrpSpPr>
        <p:grpSpPr>
          <a:xfrm>
            <a:off x="2797683" y="4152310"/>
            <a:ext cx="9278076" cy="2298700"/>
            <a:chOff x="3561" y="7835"/>
            <a:chExt cx="4180" cy="362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D5B1457-C906-5AC9-0E67-8FACF52146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561" y="8856"/>
              <a:ext cx="4180" cy="2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algn="l">
                <a:lnSpc>
                  <a:spcPct val="125000"/>
                </a:lnSpc>
              </a:pPr>
              <a:r>
                <a:rPr lang="en-US" altLang="zh-CN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Weilin</a:t>
              </a:r>
              <a:r>
                <a:rPr lang="zh-CN" altLang="en-US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 </a:t>
              </a:r>
              <a:r>
                <a:rPr lang="en-US" altLang="zh-CN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Du, a PHP core developer</a:t>
              </a:r>
            </a:p>
            <a:p>
              <a:pPr algn="l">
                <a:lnSpc>
                  <a:spcPct val="125000"/>
                </a:lnSpc>
              </a:pPr>
              <a:r>
                <a:rPr lang="en-US" altLang="zh-CN" sz="4400" i="1" dirty="0">
                  <a:solidFill>
                    <a:schemeClr val="bg1"/>
                  </a:solidFill>
                  <a:uFillTx/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-- with the support of the PHP</a:t>
              </a:r>
              <a:r>
                <a:rPr lang="en-US" altLang="zh-CN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’s</a:t>
              </a:r>
              <a:r>
                <a:rPr lang="zh-CN" altLang="en-US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 </a:t>
              </a:r>
              <a:r>
                <a:rPr lang="en-US" altLang="zh-CN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security</a:t>
              </a:r>
              <a:r>
                <a:rPr lang="zh-CN" altLang="en-US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 </a:t>
              </a:r>
              <a:r>
                <a:rPr lang="en-US" altLang="zh-CN" sz="4400" i="1" dirty="0">
                  <a:solidFill>
                    <a:schemeClr val="bg1"/>
                  </a:solidFill>
                  <a:latin typeface="DIN Next LT Pro Medium Cond" panose="020B0606020203050203" pitchFamily="34" charset="0"/>
                  <a:ea typeface="方正兰亭黑简体" panose="02000000000000000000" pitchFamily="2" charset="-122"/>
                  <a:cs typeface="微软雅黑" panose="020B0503020204020204" charset="-122"/>
                </a:rPr>
                <a:t>team</a:t>
              </a:r>
              <a:endParaRPr lang="zh-CN" altLang="en-US" sz="4400" i="1" dirty="0">
                <a:solidFill>
                  <a:schemeClr val="bg1"/>
                </a:solidFill>
                <a:uFillTx/>
                <a:latin typeface="DIN Next LT Pro Medium Cond" panose="020B0606020203050203" pitchFamily="34" charset="0"/>
                <a:ea typeface="方正兰亭黑简体" panose="02000000000000000000" pitchFamily="2" charset="-122"/>
                <a:cs typeface="微软雅黑" panose="020B0503020204020204" charset="-122"/>
              </a:endParaRPr>
            </a:p>
          </p:txBody>
        </p:sp>
        <p:sp>
          <p:nvSpPr>
            <p:cNvPr id="5" name="TextBox 3">
              <a:extLst>
                <a:ext uri="{FF2B5EF4-FFF2-40B4-BE49-F238E27FC236}">
                  <a16:creationId xmlns:a16="http://schemas.microsoft.com/office/drawing/2014/main" id="{D91EC5FD-50BC-0EC9-F5BA-D7B7687C3E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3561" y="7835"/>
              <a:ext cx="4180" cy="1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</a:defRPr>
              </a:lvl9pPr>
            </a:lstStyle>
            <a:p>
              <a:pPr algn="l">
                <a:lnSpc>
                  <a:spcPct val="125000"/>
                </a:lnSpc>
              </a:pPr>
              <a:endParaRPr lang="zh-CN" altLang="en-US" sz="4400" i="1" dirty="0">
                <a:solidFill>
                  <a:schemeClr val="bg1"/>
                </a:solidFill>
                <a:uFillTx/>
                <a:latin typeface="DIN Next LT Pro Medium Cond" panose="020B0606020203050203" pitchFamily="34" charset="0"/>
                <a:ea typeface="方正兰亭黑简体" panose="02000000000000000000" pitchFamily="2" charset="-122"/>
                <a:cs typeface="微软雅黑" panose="020B050302020402020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782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C9D4C09-788F-4985-837F-6E8E099F0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B2F390B6-D90D-4C42-B61E-6999C657E2C1}"/>
              </a:ext>
            </a:extLst>
          </p:cNvPr>
          <p:cNvSpPr>
            <a:spLocks noGrp="1"/>
          </p:cNvSpPr>
          <p:nvPr/>
        </p:nvSpPr>
        <p:spPr>
          <a:xfrm>
            <a:off x="939800" y="570486"/>
            <a:ext cx="26003250" cy="1123951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66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Hi</a:t>
            </a:r>
            <a:r>
              <a:rPr lang="zh-CN" altLang="en-US" sz="66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👋</a:t>
            </a:r>
            <a:r>
              <a:rPr lang="en-US" altLang="zh-CN" sz="66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. My name is Weilin Du (</a:t>
            </a:r>
            <a:r>
              <a:rPr lang="zh-CN" altLang="en-US" sz="66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杜伟霖</a:t>
            </a:r>
            <a:r>
              <a:rPr lang="en-US" altLang="zh-CN" sz="66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)</a:t>
            </a:r>
            <a:endParaRPr sz="660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81A57192-7782-2A85-18D8-476BDB9F23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6132" y="2622178"/>
            <a:ext cx="10115555" cy="1123952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id="{F2DDAFC4-EE87-9E5F-986A-729590344B36}"/>
              </a:ext>
            </a:extLst>
          </p:cNvPr>
          <p:cNvSpPr txBox="1"/>
          <p:nvPr/>
        </p:nvSpPr>
        <p:spPr>
          <a:xfrm>
            <a:off x="13385366" y="2460879"/>
            <a:ext cx="52396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800" dirty="0"/>
              <a:t>👉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10CD8B99-13DC-362C-D48D-0F284AC89B37}"/>
              </a:ext>
            </a:extLst>
          </p:cNvPr>
          <p:cNvSpPr txBox="1"/>
          <p:nvPr/>
        </p:nvSpPr>
        <p:spPr>
          <a:xfrm>
            <a:off x="939800" y="4169011"/>
            <a:ext cx="1573711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I am a PHP core developer and a cybersecurity fan. Maintainer of:</a:t>
            </a: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	- 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ext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/zip/*: zip file support</a:t>
            </a: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	- 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ext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phar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/*: 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phar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file support</a:t>
            </a: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	- 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ext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intl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/*: PHP’s i18n module</a:t>
            </a: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	- 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ext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readline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/*: PHP’s interactive shell interface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:a16="http://schemas.microsoft.com/office/drawing/2014/main" id="{222B4938-B5C8-248B-6514-0287D9065A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81577" y="1956019"/>
            <a:ext cx="12846837" cy="595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BED733-70B7-B8B8-E893-C961769F5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9435588-81E7-2FE6-3EBC-00D0CEE88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9CDC72C2-21EA-DBD4-CE31-518D665DD867}"/>
              </a:ext>
            </a:extLst>
          </p:cNvPr>
          <p:cNvSpPr>
            <a:spLocks noGrp="1"/>
          </p:cNvSpPr>
          <p:nvPr/>
        </p:nvSpPr>
        <p:spPr>
          <a:xfrm>
            <a:off x="420914" y="1028638"/>
            <a:ext cx="25693914" cy="133088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66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So, where do you get internal </a:t>
            </a:r>
            <a:r>
              <a:rPr lang="en-US" sz="6600" dirty="0"/>
              <a:t>stuff</a:t>
            </a:r>
            <a:r>
              <a:rPr lang="en-US" sz="660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 of how the team deal with it?</a:t>
            </a:r>
            <a:endParaRPr sz="660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DBBDA60-3DA5-F013-BDDA-59A403532A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2792" y="2800786"/>
            <a:ext cx="4762500" cy="47625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505474BA-3FF7-2BEB-A5EF-70625FB27299}"/>
              </a:ext>
            </a:extLst>
          </p:cNvPr>
          <p:cNvSpPr txBox="1"/>
          <p:nvPr/>
        </p:nvSpPr>
        <p:spPr>
          <a:xfrm>
            <a:off x="11361056" y="2869220"/>
            <a:ext cx="1425665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腾讯体 W7" panose="020C08030202040F0204" pitchFamily="34" charset="-122"/>
              </a:rPr>
              <a:t>The security team sponsored by the PHP foundation has been working perfectly on this matter. </a:t>
            </a: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腾讯体 W7" panose="020C08030202040F0204" pitchFamily="34" charset="-122"/>
              </a:rPr>
              <a:t>This talk is reviewed and supported by the internal security team content-wise! </a:t>
            </a: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腾讯体 W7" panose="020C08030202040F0204" pitchFamily="34" charset="-122"/>
              </a:rPr>
              <a:t>We’ll get to it soon :)</a:t>
            </a:r>
          </a:p>
        </p:txBody>
      </p:sp>
    </p:spTree>
    <p:extLst>
      <p:ext uri="{BB962C8B-B14F-4D97-AF65-F5344CB8AC3E}">
        <p14:creationId xmlns:p14="http://schemas.microsoft.com/office/powerpoint/2010/main" val="3098401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019415" y="938530"/>
            <a:ext cx="12760960" cy="4768850"/>
            <a:chOff x="12629" y="403"/>
            <a:chExt cx="20096" cy="7510"/>
          </a:xfrm>
        </p:grpSpPr>
        <p:sp>
          <p:nvSpPr>
            <p:cNvPr id="8" name="TextBox 3"/>
            <p:cNvSpPr txBox="1">
              <a:spLocks noChangeArrowheads="1"/>
            </p:cNvSpPr>
            <p:nvPr/>
          </p:nvSpPr>
          <p:spPr bwMode="auto">
            <a:xfrm flipH="1">
              <a:off x="12629" y="4422"/>
              <a:ext cx="20096" cy="2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9pPr>
            </a:lstStyle>
            <a:p>
              <a:pPr algn="ctr">
                <a:lnSpc>
                  <a:spcPct val="125000"/>
                </a:lnSpc>
              </a:pPr>
              <a:r>
                <a:rPr lang="en-US" altLang="zh-CN" sz="7200" b="1" dirty="0">
                  <a:solidFill>
                    <a:schemeClr val="bg1"/>
                  </a:solidFill>
                  <a:latin typeface="造字工房格黑体" panose="020B0600000000000000" charset="-122"/>
                  <a:ea typeface="造字工房格黑体" panose="020B0600000000000000" charset="-122"/>
                  <a:cs typeface="造字工房格黑体" panose="020B0600000000000000" charset="-122"/>
                </a:rPr>
                <a:t>How PHP2Shell Works?</a:t>
              </a:r>
              <a:endParaRPr lang="zh-CN" altLang="en-US" sz="7200" b="1" dirty="0">
                <a:solidFill>
                  <a:schemeClr val="bg1"/>
                </a:solidFill>
                <a:latin typeface="造字工房格黑体" panose="020B0600000000000000" charset="-122"/>
                <a:ea typeface="造字工房格黑体" panose="020B0600000000000000" charset="-122"/>
                <a:cs typeface="造字工房格黑体" panose="020B0600000000000000" charset="-122"/>
              </a:endParaRPr>
            </a:p>
          </p:txBody>
        </p:sp>
        <p:sp>
          <p:nvSpPr>
            <p:cNvPr id="9" name="TextBox 3"/>
            <p:cNvSpPr txBox="1">
              <a:spLocks noChangeArrowheads="1"/>
            </p:cNvSpPr>
            <p:nvPr/>
          </p:nvSpPr>
          <p:spPr bwMode="auto">
            <a:xfrm flipH="1">
              <a:off x="12629" y="6901"/>
              <a:ext cx="20096" cy="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9pPr>
            </a:lstStyle>
            <a:p>
              <a:pPr algn="ctr">
                <a:lnSpc>
                  <a:spcPct val="125000"/>
                </a:lnSpc>
              </a:pPr>
              <a:r>
                <a:rPr lang="en-US" altLang="zh-CN" sz="36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方正兰亭黑简体" panose="02000000000000000000" pitchFamily="2" charset="-122"/>
                </a:rPr>
                <a:t>OOM -&gt; UAF -&gt; RCE ?</a:t>
              </a:r>
              <a:endParaRPr lang="zh-CN" altLang="en-US" sz="36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方正兰亭黑简体" panose="02000000000000000000" pitchFamily="2" charset="-122"/>
              </a:endParaRPr>
            </a:p>
          </p:txBody>
        </p:sp>
        <p:sp>
          <p:nvSpPr>
            <p:cNvPr id="10" name="TextBox 3"/>
            <p:cNvSpPr txBox="1">
              <a:spLocks noChangeArrowheads="1"/>
            </p:cNvSpPr>
            <p:nvPr/>
          </p:nvSpPr>
          <p:spPr bwMode="auto">
            <a:xfrm flipH="1">
              <a:off x="19363" y="403"/>
              <a:ext cx="6628" cy="6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9pPr>
            </a:lstStyle>
            <a:p>
              <a:pPr algn="ctr">
                <a:lnSpc>
                  <a:spcPct val="125000"/>
                </a:lnSpc>
              </a:pPr>
              <a:r>
                <a:rPr lang="en-US" altLang="zh-CN" sz="19900" dirty="0">
                  <a:gradFill>
                    <a:gsLst>
                      <a:gs pos="15000">
                        <a:srgbClr val="DAA1CF">
                          <a:alpha val="0"/>
                        </a:srgbClr>
                      </a:gs>
                      <a:gs pos="57000">
                        <a:srgbClr val="A6D1EB">
                          <a:alpha val="100000"/>
                        </a:srgbClr>
                      </a:gs>
                    </a:gsLst>
                    <a:lin ang="16200000" scaled="0"/>
                  </a:gradFill>
                  <a:latin typeface="造字工房格黑体" panose="020B0600000000000000" charset="-122"/>
                  <a:ea typeface="造字工房格黑体" panose="020B0600000000000000" charset="-122"/>
                  <a:cs typeface="DINCond-BoldAlternate" charset="0"/>
                </a:rPr>
                <a:t>01</a:t>
              </a:r>
            </a:p>
          </p:txBody>
        </p:sp>
      </p:grpSp>
      <p:pic>
        <p:nvPicPr>
          <p:cNvPr id="2" name="图片 1" descr="logo组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6C842-03C2-C6B7-2AC1-E31318BC83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9D9BB35-FF96-078F-ED20-9B53C1BAAE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9FC88C98-7CD3-D8C4-1856-0DF58452CF65}"/>
              </a:ext>
            </a:extLst>
          </p:cNvPr>
          <p:cNvSpPr>
            <a:spLocks noGrp="1"/>
          </p:cNvSpPr>
          <p:nvPr/>
        </p:nvSpPr>
        <p:spPr>
          <a:xfrm>
            <a:off x="1295400" y="1428750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One runtime serves many request lifecycles</a:t>
            </a: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 (</a:t>
            </a:r>
            <a:r>
              <a:rPr lang="en-US" sz="5250" dirty="0" err="1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mod_php</a:t>
            </a: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 &amp; </a:t>
            </a:r>
            <a:r>
              <a:rPr lang="en-US" sz="5250" dirty="0" err="1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php_fpm</a:t>
            </a: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)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4" name="MINIT">
            <a:extLst>
              <a:ext uri="{FF2B5EF4-FFF2-40B4-BE49-F238E27FC236}">
                <a16:creationId xmlns:a16="http://schemas.microsoft.com/office/drawing/2014/main" id="{78919A46-FFF5-4188-C33C-FE3BB69C107F}"/>
              </a:ext>
            </a:extLst>
          </p:cNvPr>
          <p:cNvSpPr>
            <a:spLocks noGrp="1"/>
          </p:cNvSpPr>
          <p:nvPr/>
        </p:nvSpPr>
        <p:spPr>
          <a:xfrm>
            <a:off x="1524000" y="2905125"/>
            <a:ext cx="5905500" cy="71437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pPr>
            <a:r>
              <a: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rPr>
              <a:t>MINIT</a:t>
            </a:r>
          </a:p>
        </p:txBody>
      </p:sp>
      <p:sp>
        <p:nvSpPr>
          <p:cNvPr id="5" name="直接连接符 4">
            <a:extLst>
              <a:ext uri="{FF2B5EF4-FFF2-40B4-BE49-F238E27FC236}">
                <a16:creationId xmlns:a16="http://schemas.microsoft.com/office/drawing/2014/main" id="{872A9C31-B11B-C05E-8F38-2DDA66BF17D0}"/>
              </a:ext>
            </a:extLst>
          </p:cNvPr>
          <p:cNvSpPr>
            <a:spLocks noGrp="1"/>
          </p:cNvSpPr>
          <p:nvPr/>
        </p:nvSpPr>
        <p:spPr>
          <a:xfrm>
            <a:off x="1524000" y="3790950"/>
            <a:ext cx="5905500" cy="0"/>
          </a:xfrm>
          <a:prstGeom prst="line">
            <a:avLst/>
          </a:prstGeom>
          <a:noFill/>
          <a:ln w="19050">
            <a:solidFill>
              <a:srgbClr val="68718E"/>
            </a:solidFill>
          </a:ln>
        </p:spPr>
      </p:sp>
      <p:sp>
        <p:nvSpPr>
          <p:cNvPr id="6" name="Module startup&#10;Shared infrastructure">
            <a:extLst>
              <a:ext uri="{FF2B5EF4-FFF2-40B4-BE49-F238E27FC236}">
                <a16:creationId xmlns:a16="http://schemas.microsoft.com/office/drawing/2014/main" id="{F43331DF-44C2-1A5F-1B24-460D1AA1C611}"/>
              </a:ext>
            </a:extLst>
          </p:cNvPr>
          <p:cNvSpPr>
            <a:spLocks noGrp="1"/>
          </p:cNvSpPr>
          <p:nvPr/>
        </p:nvSpPr>
        <p:spPr>
          <a:xfrm>
            <a:off x="1524000" y="4048125"/>
            <a:ext cx="5905500" cy="15716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Module startup</a:t>
            </a:r>
          </a:p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Shared infrastructure</a:t>
            </a:r>
          </a:p>
        </p:txBody>
      </p:sp>
      <p:sp>
        <p:nvSpPr>
          <p:cNvPr id="7" name="箭头: 右 6">
            <a:extLst>
              <a:ext uri="{FF2B5EF4-FFF2-40B4-BE49-F238E27FC236}">
                <a16:creationId xmlns:a16="http://schemas.microsoft.com/office/drawing/2014/main" id="{0409DE19-5EDD-5081-93AB-A1AC9574E336}"/>
              </a:ext>
            </a:extLst>
          </p:cNvPr>
          <p:cNvSpPr>
            <a:spLocks noGrp="1"/>
          </p:cNvSpPr>
          <p:nvPr/>
        </p:nvSpPr>
        <p:spPr>
          <a:xfrm>
            <a:off x="7620000" y="4286250"/>
            <a:ext cx="666750" cy="209550"/>
          </a:xfrm>
          <a:prstGeom prst="rightArrow">
            <a:avLst/>
          </a:prstGeom>
          <a:solidFill>
            <a:srgbClr val="58D8F3"/>
          </a:solidFill>
          <a:ln w="0">
            <a:noFill/>
          </a:ln>
        </p:spPr>
      </p:sp>
      <p:sp>
        <p:nvSpPr>
          <p:cNvPr id="8" name="Request A">
            <a:extLst>
              <a:ext uri="{FF2B5EF4-FFF2-40B4-BE49-F238E27FC236}">
                <a16:creationId xmlns:a16="http://schemas.microsoft.com/office/drawing/2014/main" id="{3A195817-DE61-121A-6834-2204EABACC1D}"/>
              </a:ext>
            </a:extLst>
          </p:cNvPr>
          <p:cNvSpPr>
            <a:spLocks noGrp="1"/>
          </p:cNvSpPr>
          <p:nvPr/>
        </p:nvSpPr>
        <p:spPr>
          <a:xfrm>
            <a:off x="8572500" y="2905125"/>
            <a:ext cx="5905500" cy="71437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pPr>
            <a:r>
              <a: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rPr>
              <a:t>Request A</a:t>
            </a:r>
          </a:p>
        </p:txBody>
      </p:sp>
      <p:sp>
        <p:nvSpPr>
          <p:cNvPr id="9" name="直接连接符 8">
            <a:extLst>
              <a:ext uri="{FF2B5EF4-FFF2-40B4-BE49-F238E27FC236}">
                <a16:creationId xmlns:a16="http://schemas.microsoft.com/office/drawing/2014/main" id="{693CCC72-C450-4A49-BFD3-79B464BA7010}"/>
              </a:ext>
            </a:extLst>
          </p:cNvPr>
          <p:cNvSpPr>
            <a:spLocks noGrp="1"/>
          </p:cNvSpPr>
          <p:nvPr/>
        </p:nvSpPr>
        <p:spPr>
          <a:xfrm>
            <a:off x="8572500" y="3790950"/>
            <a:ext cx="5905500" cy="0"/>
          </a:xfrm>
          <a:prstGeom prst="line">
            <a:avLst/>
          </a:prstGeom>
          <a:noFill/>
          <a:ln w="19050">
            <a:solidFill>
              <a:srgbClr val="68718E"/>
            </a:solidFill>
          </a:ln>
        </p:spPr>
      </p:sp>
      <p:sp>
        <p:nvSpPr>
          <p:cNvPr id="10" name="RINIT&#10;Execute application&#10;RSHUTDOWN">
            <a:extLst>
              <a:ext uri="{FF2B5EF4-FFF2-40B4-BE49-F238E27FC236}">
                <a16:creationId xmlns:a16="http://schemas.microsoft.com/office/drawing/2014/main" id="{82EBF52F-D0F9-866E-F0A3-EC5B744A3CAE}"/>
              </a:ext>
            </a:extLst>
          </p:cNvPr>
          <p:cNvSpPr>
            <a:spLocks noGrp="1"/>
          </p:cNvSpPr>
          <p:nvPr/>
        </p:nvSpPr>
        <p:spPr>
          <a:xfrm>
            <a:off x="8572500" y="4048125"/>
            <a:ext cx="5905500" cy="15716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RINIT</a:t>
            </a:r>
          </a:p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Execute application</a:t>
            </a:r>
          </a:p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RSHUTDOWN</a:t>
            </a:r>
          </a:p>
        </p:txBody>
      </p:sp>
      <p:sp>
        <p:nvSpPr>
          <p:cNvPr id="11" name="箭头: 右 10">
            <a:extLst>
              <a:ext uri="{FF2B5EF4-FFF2-40B4-BE49-F238E27FC236}">
                <a16:creationId xmlns:a16="http://schemas.microsoft.com/office/drawing/2014/main" id="{75148BA8-B05C-C1BD-2F63-F69A30CF794C}"/>
              </a:ext>
            </a:extLst>
          </p:cNvPr>
          <p:cNvSpPr>
            <a:spLocks noGrp="1"/>
          </p:cNvSpPr>
          <p:nvPr/>
        </p:nvSpPr>
        <p:spPr>
          <a:xfrm>
            <a:off x="14668500" y="4286250"/>
            <a:ext cx="666750" cy="209550"/>
          </a:xfrm>
          <a:prstGeom prst="rightArrow">
            <a:avLst/>
          </a:prstGeom>
          <a:solidFill>
            <a:srgbClr val="58D8F3"/>
          </a:solidFill>
          <a:ln w="0">
            <a:noFill/>
          </a:ln>
        </p:spPr>
      </p:sp>
      <p:sp>
        <p:nvSpPr>
          <p:cNvPr id="12" name="Request B">
            <a:extLst>
              <a:ext uri="{FF2B5EF4-FFF2-40B4-BE49-F238E27FC236}">
                <a16:creationId xmlns:a16="http://schemas.microsoft.com/office/drawing/2014/main" id="{CABF660F-0DB1-4449-27A7-E1002BED33DE}"/>
              </a:ext>
            </a:extLst>
          </p:cNvPr>
          <p:cNvSpPr>
            <a:spLocks noGrp="1"/>
          </p:cNvSpPr>
          <p:nvPr/>
        </p:nvSpPr>
        <p:spPr>
          <a:xfrm>
            <a:off x="15621000" y="2905125"/>
            <a:ext cx="5905500" cy="71437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pPr>
            <a:r>
              <a:rPr sz="4350">
                <a:solidFill>
                  <a:srgbClr val="58D8F3"/>
                </a:solidFill>
                <a:latin typeface="腾讯体 W7"/>
                <a:ea typeface="腾讯体 W7"/>
                <a:cs typeface="腾讯体 W7"/>
              </a:rPr>
              <a:t>Request B</a:t>
            </a:r>
          </a:p>
        </p:txBody>
      </p:sp>
      <p:sp>
        <p:nvSpPr>
          <p:cNvPr id="13" name="直接连接符 12">
            <a:extLst>
              <a:ext uri="{FF2B5EF4-FFF2-40B4-BE49-F238E27FC236}">
                <a16:creationId xmlns:a16="http://schemas.microsoft.com/office/drawing/2014/main" id="{EE7CFE35-B37B-B52A-9B9C-48A1D6DBC0F3}"/>
              </a:ext>
            </a:extLst>
          </p:cNvPr>
          <p:cNvSpPr>
            <a:spLocks noGrp="1"/>
          </p:cNvSpPr>
          <p:nvPr/>
        </p:nvSpPr>
        <p:spPr>
          <a:xfrm>
            <a:off x="15621000" y="3790950"/>
            <a:ext cx="5905500" cy="0"/>
          </a:xfrm>
          <a:prstGeom prst="line">
            <a:avLst/>
          </a:prstGeom>
          <a:noFill/>
          <a:ln w="19050">
            <a:solidFill>
              <a:srgbClr val="68718E"/>
            </a:solidFill>
          </a:ln>
        </p:spPr>
      </p:sp>
      <p:sp>
        <p:nvSpPr>
          <p:cNvPr id="14" name="RINIT&#10;Execute application&#10;RSHUTDOWN">
            <a:extLst>
              <a:ext uri="{FF2B5EF4-FFF2-40B4-BE49-F238E27FC236}">
                <a16:creationId xmlns:a16="http://schemas.microsoft.com/office/drawing/2014/main" id="{4ED942D0-FF44-0F42-BB3F-F207C9FA54A6}"/>
              </a:ext>
            </a:extLst>
          </p:cNvPr>
          <p:cNvSpPr>
            <a:spLocks noGrp="1"/>
          </p:cNvSpPr>
          <p:nvPr/>
        </p:nvSpPr>
        <p:spPr>
          <a:xfrm>
            <a:off x="15621000" y="4048125"/>
            <a:ext cx="5905500" cy="15716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RINIT</a:t>
            </a:r>
          </a:p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Execute application</a:t>
            </a:r>
          </a:p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RSHUTDOWN</a:t>
            </a:r>
          </a:p>
        </p:txBody>
      </p:sp>
      <p:sp>
        <p:nvSpPr>
          <p:cNvPr id="15" name="箭头: 右 14">
            <a:extLst>
              <a:ext uri="{FF2B5EF4-FFF2-40B4-BE49-F238E27FC236}">
                <a16:creationId xmlns:a16="http://schemas.microsoft.com/office/drawing/2014/main" id="{8CCD63D5-3EA5-0D50-7103-9F40B47227A8}"/>
              </a:ext>
            </a:extLst>
          </p:cNvPr>
          <p:cNvSpPr>
            <a:spLocks noGrp="1"/>
          </p:cNvSpPr>
          <p:nvPr/>
        </p:nvSpPr>
        <p:spPr>
          <a:xfrm>
            <a:off x="21717000" y="4286250"/>
            <a:ext cx="666750" cy="209550"/>
          </a:xfrm>
          <a:prstGeom prst="rightArrow">
            <a:avLst/>
          </a:prstGeom>
          <a:solidFill>
            <a:srgbClr val="58D8F3"/>
          </a:solidFill>
          <a:ln w="0">
            <a:noFill/>
          </a:ln>
        </p:spPr>
      </p:sp>
      <p:sp>
        <p:nvSpPr>
          <p:cNvPr id="16" name="MSHUTDOWN">
            <a:extLst>
              <a:ext uri="{FF2B5EF4-FFF2-40B4-BE49-F238E27FC236}">
                <a16:creationId xmlns:a16="http://schemas.microsoft.com/office/drawing/2014/main" id="{3EA857E5-783C-DA11-FB3D-F199F79C651A}"/>
              </a:ext>
            </a:extLst>
          </p:cNvPr>
          <p:cNvSpPr>
            <a:spLocks noGrp="1"/>
          </p:cNvSpPr>
          <p:nvPr/>
        </p:nvSpPr>
        <p:spPr>
          <a:xfrm>
            <a:off x="22669500" y="2905125"/>
            <a:ext cx="5048250" cy="71437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pPr>
            <a:r>
              <a:rPr sz="4350">
                <a:solidFill>
                  <a:srgbClr val="CE87FA"/>
                </a:solidFill>
                <a:latin typeface="腾讯体 W7"/>
                <a:ea typeface="腾讯体 W7"/>
                <a:cs typeface="腾讯体 W7"/>
              </a:rPr>
              <a:t>MSHUTDOWN</a:t>
            </a:r>
          </a:p>
        </p:txBody>
      </p:sp>
      <p:sp>
        <p:nvSpPr>
          <p:cNvPr id="17" name="直接连接符 16">
            <a:extLst>
              <a:ext uri="{FF2B5EF4-FFF2-40B4-BE49-F238E27FC236}">
                <a16:creationId xmlns:a16="http://schemas.microsoft.com/office/drawing/2014/main" id="{25F729D4-B8E4-9DAE-8739-71D3C0DD2F39}"/>
              </a:ext>
            </a:extLst>
          </p:cNvPr>
          <p:cNvSpPr>
            <a:spLocks noGrp="1"/>
          </p:cNvSpPr>
          <p:nvPr/>
        </p:nvSpPr>
        <p:spPr>
          <a:xfrm>
            <a:off x="22669500" y="3790950"/>
            <a:ext cx="4667250" cy="0"/>
          </a:xfrm>
          <a:prstGeom prst="line">
            <a:avLst/>
          </a:prstGeom>
          <a:noFill/>
          <a:ln w="19050">
            <a:solidFill>
              <a:srgbClr val="68718E"/>
            </a:solidFill>
          </a:ln>
        </p:spPr>
      </p:sp>
      <p:sp>
        <p:nvSpPr>
          <p:cNvPr id="18" name="Module shutdown&#10;Release persistent state">
            <a:extLst>
              <a:ext uri="{FF2B5EF4-FFF2-40B4-BE49-F238E27FC236}">
                <a16:creationId xmlns:a16="http://schemas.microsoft.com/office/drawing/2014/main" id="{BD574D80-7D5A-D35A-05B3-EE81BA2C490E}"/>
              </a:ext>
            </a:extLst>
          </p:cNvPr>
          <p:cNvSpPr>
            <a:spLocks noGrp="1"/>
          </p:cNvSpPr>
          <p:nvPr/>
        </p:nvSpPr>
        <p:spPr>
          <a:xfrm>
            <a:off x="22669500" y="4048125"/>
            <a:ext cx="5048250" cy="15716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Module shutdown</a:t>
            </a:r>
          </a:p>
          <a:p>
            <a:pPr algn="l">
              <a:def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3000">
                <a:solidFill>
                  <a:srgbClr val="F4F5FF"/>
                </a:solidFill>
                <a:latin typeface="方正兰亭黑简体"/>
                <a:ea typeface="方正兰亭黑简体"/>
                <a:cs typeface="方正兰亭黑简体"/>
              </a:rPr>
              <a:t>Release persistent state</a:t>
            </a:r>
          </a:p>
        </p:txBody>
      </p:sp>
      <p:sp>
        <p:nvSpPr>
          <p:cNvPr id="19" name="Request-owned memory is short-lived. The worker and its glob">
            <a:extLst>
              <a:ext uri="{FF2B5EF4-FFF2-40B4-BE49-F238E27FC236}">
                <a16:creationId xmlns:a16="http://schemas.microsoft.com/office/drawing/2014/main" id="{E3D0B7A8-F87A-E42A-55B9-35443DFF5DDA}"/>
              </a:ext>
            </a:extLst>
          </p:cNvPr>
          <p:cNvSpPr>
            <a:spLocks noGrp="1"/>
          </p:cNvSpPr>
          <p:nvPr/>
        </p:nvSpPr>
        <p:spPr>
          <a:xfrm>
            <a:off x="1524000" y="6067425"/>
            <a:ext cx="26003250" cy="1287236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lang="en-US" sz="6600" dirty="0">
                <a:solidFill>
                  <a:srgbClr val="58D8F3"/>
                </a:solidFill>
                <a:latin typeface="DIN Next LT Pro Medium Cond" panose="020B0606020203050203" pitchFamily="34" charset="0"/>
              </a:rPr>
              <a:t>What will happen, when things aren’t fully cleaned-up between requests?</a:t>
            </a:r>
          </a:p>
          <a:p>
            <a:pPr algn="l">
              <a:defRPr sz="2700">
                <a:solidFill>
                  <a:srgbClr val="58D8F3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lang="en-US" sz="6600" dirty="0">
                <a:solidFill>
                  <a:srgbClr val="FF0000"/>
                </a:solidFill>
                <a:latin typeface="DIN Next LT Pro Medium Cond" panose="020B0606020203050203" pitchFamily="34" charset="0"/>
              </a:rPr>
              <a:t>Request B might somehow unexpectedly get Request A’s stuff!</a:t>
            </a:r>
            <a:endParaRPr sz="6600" dirty="0">
              <a:solidFill>
                <a:srgbClr val="FF0000"/>
              </a:solidFill>
              <a:latin typeface="DIN Next LT Pro Medium Cond" panose="020B060602020305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23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D74AC-BE15-8872-5EDD-2364BD37A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C4AFDEBD-DC95-2987-50EF-23C8CA1F6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E8BE30A2-9682-5DCA-BAD5-4BE8BF521B46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T</a:t>
            </a:r>
            <a:r>
              <a:rPr lang="en-US" dirty="0"/>
              <a:t>o</a:t>
            </a:r>
            <a:r>
              <a:rPr lang="zh-CN" altLang="en-US" dirty="0"/>
              <a:t> </a:t>
            </a:r>
            <a:r>
              <a:rPr lang="en-US" altLang="zh-CN" dirty="0"/>
              <a:t>achieve</a:t>
            </a:r>
            <a:r>
              <a:rPr lang="zh-CN" altLang="en-US" dirty="0"/>
              <a:t> </a:t>
            </a:r>
            <a:r>
              <a:rPr lang="en-US" altLang="zh-CN" dirty="0"/>
              <a:t>this: first we need to skip clean-ups from Request A (the former request)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3A4C1311-0256-E0FE-7F74-8DD37C6B6F89}"/>
              </a:ext>
            </a:extLst>
          </p:cNvPr>
          <p:cNvSpPr txBox="1"/>
          <p:nvPr/>
        </p:nvSpPr>
        <p:spPr>
          <a:xfrm>
            <a:off x="17271999" y="2143852"/>
            <a:ext cx="1122389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This usually works just *fine*.</a:t>
            </a:r>
          </a:p>
          <a:p>
            <a:endParaRPr lang="en-US" altLang="zh-CN" sz="5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However, when a OOM is triggered, the engine is forced to run bailouts (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zend_bailouts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), which in our case is caught in 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zend_active_modules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.</a:t>
            </a:r>
          </a:p>
          <a:p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The bailout triggers a long jump. PG(</a:t>
            </a:r>
            <a:r>
              <a:rPr lang="en-US" altLang="zh-CN" sz="5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modules_activated</a:t>
            </a:r>
            <a:r>
              <a:rPr lang="en-US" altLang="zh-CN" sz="5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) is still 0, and RSHUTDOWN is *skipped* 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EC6E7BA-FE3D-73E3-34C5-55399FEA6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28" y="2269636"/>
            <a:ext cx="15758736" cy="5478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86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FE52BC-2E58-C5C0-D69F-93A5D05EA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59ADD67-DEB4-0BEB-80CA-F059849A1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2939B111-D10D-0D8F-4922-16CB1F2DDE03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Secondly, we need to skip initialization from Request B (the latter request)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05" name="文本框 104">
            <a:extLst>
              <a:ext uri="{FF2B5EF4-FFF2-40B4-BE49-F238E27FC236}">
                <a16:creationId xmlns:a16="http://schemas.microsoft.com/office/drawing/2014/main" id="{CBFB93CA-D6F2-7120-9B27-82D543D56BD8}"/>
              </a:ext>
            </a:extLst>
          </p:cNvPr>
          <p:cNvSpPr txBox="1"/>
          <p:nvPr/>
        </p:nvSpPr>
        <p:spPr>
          <a:xfrm>
            <a:off x="17271999" y="2143852"/>
            <a:ext cx="11223897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As we can see. Before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zend_activate_modules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. There is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php_hash_environment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.</a:t>
            </a: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  <a:p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If the former request (Request A) has bailed out, nobody does the cleanup. the memory is a mess full of treasures from Request A.</a:t>
            </a: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  <a:p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What if– We can use that memory before RINIT in the next request (i.e. in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php_hash_environment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)? Will that cause memory bugs? YES!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6F793CF-AFBF-6419-D826-AF6565588D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28" y="2269636"/>
            <a:ext cx="15758736" cy="5478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7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C9D4C09-788F-4985-837F-6E8E099F0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Global storage can outlive request-owned memory">
            <a:extLst>
              <a:ext uri="{FF2B5EF4-FFF2-40B4-BE49-F238E27FC236}">
                <a16:creationId xmlns:a16="http://schemas.microsoft.com/office/drawing/2014/main" id="{225D089B-6673-4210-B879-ECA6C60EC8C4}"/>
              </a:ext>
            </a:extLst>
          </p:cNvPr>
          <p:cNvSpPr>
            <a:spLocks noGrp="1"/>
          </p:cNvSpPr>
          <p:nvPr/>
        </p:nvSpPr>
        <p:spPr>
          <a:xfrm>
            <a:off x="904875" y="1151028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Last </a:t>
            </a:r>
            <a:r>
              <a:rPr lang="en-US" dirty="0"/>
              <a:t>thing we need: “</a:t>
            </a:r>
            <a:r>
              <a:rPr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Glob</a:t>
            </a: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al” Vars that </a:t>
            </a:r>
            <a:r>
              <a:rPr lang="en-US" dirty="0"/>
              <a:t>can be alive across RINIT and RSHUTDOWN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03441C9-83B7-44F2-81E1-72E01DA9BA41}"/>
              </a:ext>
            </a:extLst>
          </p:cNvPr>
          <p:cNvSpPr>
            <a:spLocks noGrp="1"/>
          </p:cNvSpPr>
          <p:nvPr/>
        </p:nvSpPr>
        <p:spPr>
          <a:xfrm>
            <a:off x="1524000" y="2857500"/>
            <a:ext cx="12382500" cy="2714625"/>
          </a:xfrm>
          <a:prstGeom prst="rect">
            <a:avLst/>
          </a:prstGeom>
          <a:solidFill>
            <a:srgbClr val="10122A"/>
          </a:solidFill>
          <a:ln w="19050">
            <a:solidFill>
              <a:srgbClr val="68718E"/>
            </a:solidFill>
          </a:ln>
        </p:spPr>
      </p:sp>
      <p:sp>
        <p:nvSpPr>
          <p:cNvPr id="5" name="Session globals in a non-thread-safe build">
            <a:extLst>
              <a:ext uri="{FF2B5EF4-FFF2-40B4-BE49-F238E27FC236}">
                <a16:creationId xmlns:a16="http://schemas.microsoft.com/office/drawing/2014/main" id="{5763C38C-1B28-4BAA-8EA0-FCEA30FEC2D4}"/>
              </a:ext>
            </a:extLst>
          </p:cNvPr>
          <p:cNvSpPr>
            <a:spLocks noGrp="1"/>
          </p:cNvSpPr>
          <p:nvPr/>
        </p:nvSpPr>
        <p:spPr>
          <a:xfrm>
            <a:off x="1857375" y="3028950"/>
            <a:ext cx="11525250" cy="4762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62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Session globals in a non-thread-safe build</a:t>
            </a:r>
          </a:p>
        </p:txBody>
      </p:sp>
      <p:sp>
        <p:nvSpPr>
          <p:cNvPr id="6" name="#define PS(v) (ps_globals.v)">
            <a:extLst>
              <a:ext uri="{FF2B5EF4-FFF2-40B4-BE49-F238E27FC236}">
                <a16:creationId xmlns:a16="http://schemas.microsoft.com/office/drawing/2014/main" id="{59F7F068-9693-4E57-823A-D85AE7CC4C43}"/>
              </a:ext>
            </a:extLst>
          </p:cNvPr>
          <p:cNvSpPr>
            <a:spLocks noGrp="1"/>
          </p:cNvSpPr>
          <p:nvPr/>
        </p:nvSpPr>
        <p:spPr>
          <a:xfrm>
            <a:off x="1857375" y="3714750"/>
            <a:ext cx="11525250" cy="52387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defPPr>
            <a:lvl1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1pPr>
            <a:lvl2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2pPr>
            <a:lvl3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3pPr>
            <a:lvl4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4pPr>
            <a:lvl5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5pPr>
            <a:lvl6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6pPr>
            <a:lvl7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7pPr>
            <a:lvl8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8pPr>
            <a:lvl9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9pPr>
          </a:lstStyle>
          <a:p>
            <a:pPr algn="l">
              <a:defRPr sz="3075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pPr>
            <a:r>
              <a:rPr sz="3075" dirty="0">
                <a:solidFill>
                  <a:srgbClr val="58D8F3"/>
                </a:solidFill>
                <a:latin typeface="Consolas"/>
                <a:ea typeface="Consolas"/>
                <a:cs typeface="Consolas"/>
              </a:rPr>
              <a:t>#define PS(v) (</a:t>
            </a:r>
            <a:r>
              <a:rPr sz="3075" dirty="0" err="1">
                <a:solidFill>
                  <a:srgbClr val="58D8F3"/>
                </a:solidFill>
                <a:latin typeface="Consolas"/>
                <a:ea typeface="Consolas"/>
                <a:cs typeface="Consolas"/>
              </a:rPr>
              <a:t>ps_globals.v</a:t>
            </a:r>
            <a:r>
              <a:rPr sz="3075" dirty="0">
                <a:solidFill>
                  <a:srgbClr val="58D8F3"/>
                </a:solidFill>
                <a:latin typeface="Consolas"/>
                <a:ea typeface="Consolas"/>
                <a:cs typeface="Consolas"/>
              </a:rPr>
              <a:t>)</a:t>
            </a:r>
          </a:p>
        </p:txBody>
      </p:sp>
      <p:sp>
        <p:nvSpPr>
          <p:cNvPr id="7" name="zend_string *id;">
            <a:extLst>
              <a:ext uri="{FF2B5EF4-FFF2-40B4-BE49-F238E27FC236}">
                <a16:creationId xmlns:a16="http://schemas.microsoft.com/office/drawing/2014/main" id="{03074542-4436-4044-B906-D4B2DA8B2052}"/>
              </a:ext>
            </a:extLst>
          </p:cNvPr>
          <p:cNvSpPr>
            <a:spLocks noGrp="1"/>
          </p:cNvSpPr>
          <p:nvPr/>
        </p:nvSpPr>
        <p:spPr>
          <a:xfrm>
            <a:off x="1857375" y="4381500"/>
            <a:ext cx="11525250" cy="4762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defPPr>
            <a:lvl1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1pPr>
            <a:lvl2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2pPr>
            <a:lvl3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3pPr>
            <a:lvl4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4pPr>
            <a:lvl5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5pPr>
            <a:lvl6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6pPr>
            <a:lvl7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7pPr>
            <a:lvl8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8pPr>
            <a:lvl9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9pPr>
          </a:lstStyle>
          <a:p>
            <a: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pPr>
            <a:r>
              <a:rPr sz="3075">
                <a:solidFill>
                  <a:srgbClr val="F4F5FF"/>
                </a:solidFill>
                <a:latin typeface="Consolas"/>
                <a:ea typeface="Consolas"/>
                <a:cs typeface="Consolas"/>
              </a:rPr>
              <a:t>zend_string *id;</a:t>
            </a:r>
          </a:p>
        </p:txBody>
      </p:sp>
      <p:sp>
        <p:nvSpPr>
          <p:cNvPr id="8" name="zval http_session_vars;">
            <a:extLst>
              <a:ext uri="{FF2B5EF4-FFF2-40B4-BE49-F238E27FC236}">
                <a16:creationId xmlns:a16="http://schemas.microsoft.com/office/drawing/2014/main" id="{DBBC95B9-28A3-458C-ABAF-3289E9653BA5}"/>
              </a:ext>
            </a:extLst>
          </p:cNvPr>
          <p:cNvSpPr>
            <a:spLocks noGrp="1"/>
          </p:cNvSpPr>
          <p:nvPr/>
        </p:nvSpPr>
        <p:spPr>
          <a:xfrm>
            <a:off x="1857375" y="4905375"/>
            <a:ext cx="11525250" cy="4762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defPPr>
            <a:lvl1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1pPr>
            <a:lvl2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2pPr>
            <a:lvl3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3pPr>
            <a:lvl4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4pPr>
            <a:lvl5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5pPr>
            <a:lvl6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6pPr>
            <a:lvl7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7pPr>
            <a:lvl8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8pPr>
            <a:lvl9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lvl9pPr>
          </a:lstStyle>
          <a:p>
            <a:pPr algn="l">
              <a:defRPr sz="3075">
                <a:solidFill>
                  <a:srgbClr val="F4F5FF"/>
                </a:solidFill>
                <a:latin typeface="Consolas"/>
                <a:ea typeface="Consolas"/>
                <a:cs typeface="Consolas"/>
              </a:defRPr>
            </a:pPr>
            <a:r>
              <a:rPr sz="3075">
                <a:solidFill>
                  <a:srgbClr val="F4F5FF"/>
                </a:solidFill>
                <a:latin typeface="Consolas"/>
                <a:ea typeface="Consolas"/>
                <a:cs typeface="Consolas"/>
              </a:rPr>
              <a:t>zval http_session_vars;</a:t>
            </a:r>
          </a:p>
        </p:txBody>
      </p:sp>
      <p:sp>
        <p:nvSpPr>
          <p:cNvPr id="9" name="Global container">
            <a:extLst>
              <a:ext uri="{FF2B5EF4-FFF2-40B4-BE49-F238E27FC236}">
                <a16:creationId xmlns:a16="http://schemas.microsoft.com/office/drawing/2014/main" id="{2C1E0DD8-A788-47A3-A101-E9855C6C143E}"/>
              </a:ext>
            </a:extLst>
          </p:cNvPr>
          <p:cNvSpPr>
            <a:spLocks noGrp="1"/>
          </p:cNvSpPr>
          <p:nvPr/>
        </p:nvSpPr>
        <p:spPr>
          <a:xfrm>
            <a:off x="15240000" y="2952750"/>
            <a:ext cx="533400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Global container</a:t>
            </a:r>
          </a:p>
        </p:txBody>
      </p:sp>
      <p:sp>
        <p:nvSpPr>
          <p:cNvPr id="10" name="Request heap">
            <a:extLst>
              <a:ext uri="{FF2B5EF4-FFF2-40B4-BE49-F238E27FC236}">
                <a16:creationId xmlns:a16="http://schemas.microsoft.com/office/drawing/2014/main" id="{C2E8C1EF-62E5-4FCD-BE85-3112B71303DA}"/>
              </a:ext>
            </a:extLst>
          </p:cNvPr>
          <p:cNvSpPr>
            <a:spLocks noGrp="1"/>
          </p:cNvSpPr>
          <p:nvPr/>
        </p:nvSpPr>
        <p:spPr>
          <a:xfrm>
            <a:off x="22002750" y="2952750"/>
            <a:ext cx="542925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3525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Request heap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83A02301-A7E6-4EE5-B74A-65D14EAFB70F}"/>
              </a:ext>
            </a:extLst>
          </p:cNvPr>
          <p:cNvSpPr>
            <a:spLocks noGrp="1"/>
          </p:cNvSpPr>
          <p:nvPr/>
        </p:nvSpPr>
        <p:spPr>
          <a:xfrm>
            <a:off x="15240000" y="4000500"/>
            <a:ext cx="4572000" cy="1047750"/>
          </a:xfrm>
          <a:prstGeom prst="rect">
            <a:avLst/>
          </a:prstGeom>
          <a:solidFill>
            <a:srgbClr val="10122A"/>
          </a:solidFill>
          <a:ln w="19050">
            <a:solidFill>
              <a:srgbClr val="58D8F3"/>
            </a:solidFill>
          </a:ln>
        </p:spPr>
      </p:sp>
      <p:sp>
        <p:nvSpPr>
          <p:cNvPr id="12" name="PS(id)">
            <a:extLst>
              <a:ext uri="{FF2B5EF4-FFF2-40B4-BE49-F238E27FC236}">
                <a16:creationId xmlns:a16="http://schemas.microsoft.com/office/drawing/2014/main" id="{43E01E01-9DA5-4EAB-825F-EACCAE664D1C}"/>
              </a:ext>
            </a:extLst>
          </p:cNvPr>
          <p:cNvSpPr>
            <a:spLocks noGrp="1"/>
          </p:cNvSpPr>
          <p:nvPr/>
        </p:nvSpPr>
        <p:spPr>
          <a:xfrm>
            <a:off x="15621000" y="4171950"/>
            <a:ext cx="3810000" cy="6667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defPPr>
            <a:lvl1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1pPr>
            <a:lvl2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2pPr>
            <a:lvl3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3pPr>
            <a:lvl4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4pPr>
            <a:lvl5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5pPr>
            <a:lvl6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6pPr>
            <a:lvl7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7pPr>
            <a:lvl8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8pPr>
            <a:lvl9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lvl9pPr>
          </a:lstStyle>
          <a:p>
            <a:pPr algn="l">
              <a:defRPr sz="3750">
                <a:solidFill>
                  <a:srgbClr val="58D8F3"/>
                </a:solidFill>
                <a:latin typeface="Consolas"/>
                <a:ea typeface="Consolas"/>
                <a:cs typeface="Consolas"/>
              </a:defRPr>
            </a:pPr>
            <a:r>
              <a:rPr sz="3750">
                <a:solidFill>
                  <a:srgbClr val="58D8F3"/>
                </a:solidFill>
                <a:latin typeface="Consolas"/>
                <a:ea typeface="Consolas"/>
                <a:cs typeface="Consolas"/>
              </a:rPr>
              <a:t>PS(id)</a:t>
            </a:r>
          </a:p>
        </p:txBody>
      </p:sp>
      <p:sp>
        <p:nvSpPr>
          <p:cNvPr id="13" name="箭头: 右 12">
            <a:extLst>
              <a:ext uri="{FF2B5EF4-FFF2-40B4-BE49-F238E27FC236}">
                <a16:creationId xmlns:a16="http://schemas.microsoft.com/office/drawing/2014/main" id="{49F79450-B1C7-49C5-94F5-370DA0F4227F}"/>
              </a:ext>
            </a:extLst>
          </p:cNvPr>
          <p:cNvSpPr>
            <a:spLocks noGrp="1"/>
          </p:cNvSpPr>
          <p:nvPr/>
        </p:nvSpPr>
        <p:spPr>
          <a:xfrm>
            <a:off x="20193000" y="4419600"/>
            <a:ext cx="1333500" cy="209550"/>
          </a:xfrm>
          <a:prstGeom prst="rightArrow">
            <a:avLst/>
          </a:prstGeom>
          <a:solidFill>
            <a:srgbClr val="58D8F3"/>
          </a:solidFill>
          <a:ln w="0">
            <a:noFill/>
          </a:ln>
        </p:spPr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58DFFF2-67D0-445F-A8DE-00A094F1CE46}"/>
              </a:ext>
            </a:extLst>
          </p:cNvPr>
          <p:cNvSpPr>
            <a:spLocks noGrp="1"/>
          </p:cNvSpPr>
          <p:nvPr/>
        </p:nvSpPr>
        <p:spPr>
          <a:xfrm>
            <a:off x="22002750" y="4000500"/>
            <a:ext cx="5334000" cy="1047750"/>
          </a:xfrm>
          <a:prstGeom prst="rect">
            <a:avLst/>
          </a:prstGeom>
          <a:solidFill>
            <a:srgbClr val="10122A"/>
          </a:solidFill>
          <a:ln w="19050">
            <a:solidFill>
              <a:srgbClr val="F0A7D7"/>
            </a:solidFill>
          </a:ln>
        </p:spPr>
      </p:sp>
      <p:sp>
        <p:nvSpPr>
          <p:cNvPr id="15" name="zend_string">
            <a:extLst>
              <a:ext uri="{FF2B5EF4-FFF2-40B4-BE49-F238E27FC236}">
                <a16:creationId xmlns:a16="http://schemas.microsoft.com/office/drawing/2014/main" id="{BF29FB6A-48EE-4FA3-B958-F154F82D1B01}"/>
              </a:ext>
            </a:extLst>
          </p:cNvPr>
          <p:cNvSpPr>
            <a:spLocks noGrp="1"/>
          </p:cNvSpPr>
          <p:nvPr/>
        </p:nvSpPr>
        <p:spPr>
          <a:xfrm>
            <a:off x="22336125" y="4171950"/>
            <a:ext cx="4572000" cy="6667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defPPr>
            <a:lvl1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1pPr>
            <a:lvl2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2pPr>
            <a:lvl3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3pPr>
            <a:lvl4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4pPr>
            <a:lvl5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5pPr>
            <a:lvl6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6pPr>
            <a:lvl7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7pPr>
            <a:lvl8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8pPr>
            <a:lvl9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lvl9pPr>
          </a:lstStyle>
          <a:p>
            <a:pPr algn="l">
              <a:defRPr sz="3600">
                <a:solidFill>
                  <a:srgbClr val="F0A7D7"/>
                </a:solidFill>
                <a:latin typeface="Consolas"/>
                <a:ea typeface="Consolas"/>
                <a:cs typeface="Consolas"/>
              </a:defRPr>
            </a:pPr>
            <a:r>
              <a:rPr sz="3600">
                <a:solidFill>
                  <a:srgbClr val="F0A7D7"/>
                </a:solidFill>
                <a:latin typeface="Consolas"/>
                <a:ea typeface="Consolas"/>
                <a:cs typeface="Consolas"/>
              </a:rPr>
              <a:t>zend_string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D59A1383-E22B-2348-1D70-BD5B7C45EA26}"/>
              </a:ext>
            </a:extLst>
          </p:cNvPr>
          <p:cNvSpPr txBox="1"/>
          <p:nvPr/>
        </p:nvSpPr>
        <p:spPr>
          <a:xfrm>
            <a:off x="1523999" y="5690054"/>
            <a:ext cx="2633662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DIN Next LT Pro Medium Cond" panose="020B0606020203050203" pitchFamily="34" charset="0"/>
              </a:rPr>
              <a:t>Think about it: Assume we have a global pointer which is pointing to a memory in Request A. However, since clean-ups are skipped, the pointer is still pointing to that memory in request B</a:t>
            </a:r>
          </a:p>
          <a:p>
            <a:r>
              <a:rPr lang="en-US" altLang="zh-CN" sz="6600" dirty="0">
                <a:solidFill>
                  <a:srgbClr val="C00000"/>
                </a:solidFill>
                <a:latin typeface="DIN Next LT Pro Medium Cond" panose="020B0606020203050203" pitchFamily="34" charset="0"/>
              </a:rPr>
              <a:t>EVEN THE MEMORY IT POINTS TO IS NO LONGER USEABLE!</a:t>
            </a:r>
            <a:endParaRPr lang="zh-CN" altLang="en-US" sz="6600" dirty="0">
              <a:solidFill>
                <a:srgbClr val="C00000"/>
              </a:solidFill>
              <a:latin typeface="DIN Next LT Pro Medium Cond" panose="020B060602020305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C9D4C09-788F-4985-837F-6E8E099F0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An OOM bailout interrupts native control flow">
            <a:extLst>
              <a:ext uri="{FF2B5EF4-FFF2-40B4-BE49-F238E27FC236}">
                <a16:creationId xmlns:a16="http://schemas.microsoft.com/office/drawing/2014/main" id="{441481E6-7C95-4CC4-9E3D-3A8CA11F54A5}"/>
              </a:ext>
            </a:extLst>
          </p:cNvPr>
          <p:cNvSpPr>
            <a:spLocks noGrp="1"/>
          </p:cNvSpPr>
          <p:nvPr/>
        </p:nvSpPr>
        <p:spPr>
          <a:xfrm>
            <a:off x="0" y="3616891"/>
            <a:ext cx="28800425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ctr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Now. Let’s move the puzzles together.</a:t>
            </a:r>
          </a:p>
          <a:p>
            <a:pPr algn="ctr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To trigger a UAF we need:</a:t>
            </a:r>
          </a:p>
          <a:p>
            <a:pPr marL="914400" indent="-914400" algn="ctr">
              <a:buAutoNum type="alphaLcPeriod"/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A OOM to skip cleanup from Request A after malicious session memory is set</a:t>
            </a:r>
          </a:p>
          <a:p>
            <a:pPr marL="914400" indent="-914400" algn="ctr">
              <a:buAutoNum type="alphaLcPeriod"/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A global pointer that survives across request that points to a invalid memory in A</a:t>
            </a:r>
          </a:p>
          <a:p>
            <a:pPr marL="914400" indent="-914400" algn="ctr">
              <a:buAutoNum type="alphaLcPeriod"/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A way to dereference that pointer before Request B initialize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</p:spTree>
    <p:extLst>
      <p:ext uri="{BB962C8B-B14F-4D97-AF65-F5344CB8AC3E}">
        <p14:creationId xmlns:p14="http://schemas.microsoft.com/office/powerpoint/2010/main" val="5863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8AEB2-BC69-CF44-0DB1-7E51E7C54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D9B29F4-3118-48C0-3469-6EC71A3110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An OOM bailout interrupts native control flow">
            <a:extLst>
              <a:ext uri="{FF2B5EF4-FFF2-40B4-BE49-F238E27FC236}">
                <a16:creationId xmlns:a16="http://schemas.microsoft.com/office/drawing/2014/main" id="{252E6E22-8060-C2D0-8C3A-3C716302BB52}"/>
              </a:ext>
            </a:extLst>
          </p:cNvPr>
          <p:cNvSpPr>
            <a:spLocks noGrp="1"/>
          </p:cNvSpPr>
          <p:nvPr/>
        </p:nvSpPr>
        <p:spPr>
          <a:xfrm>
            <a:off x="1295400" y="587375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a. The OOM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E2A0D65-9F56-AB1B-9A49-41DEFCBD37C6}"/>
              </a:ext>
            </a:extLst>
          </p:cNvPr>
          <p:cNvSpPr txBox="1"/>
          <p:nvPr/>
        </p:nvSpPr>
        <p:spPr>
          <a:xfrm>
            <a:off x="1611085" y="1756230"/>
            <a:ext cx="92891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We</a:t>
            </a:r>
            <a:r>
              <a:rPr lang="zh-CN" altLang="en-US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need</a:t>
            </a:r>
            <a:r>
              <a:rPr lang="zh-CN" altLang="en-US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OOM</a:t>
            </a:r>
            <a:r>
              <a:rPr lang="zh-CN" altLang="en-US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after</a:t>
            </a:r>
            <a:r>
              <a:rPr lang="zh-CN" altLang="en-US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session data is loaded and before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zend_active_modules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so our bailout can skip clean-ups. Which makes the perfect time to be when the interpreter is interpreting requests!</a:t>
            </a: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B3C351A-4CDA-9D19-E407-F7D8B58F78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255" y="1713120"/>
            <a:ext cx="15162007" cy="527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814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70D33-B406-1E1E-1C25-92B1B27B4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CF151126-BF27-2FD6-B645-DC420AC25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An OOM bailout interrupts native control flow">
            <a:extLst>
              <a:ext uri="{FF2B5EF4-FFF2-40B4-BE49-F238E27FC236}">
                <a16:creationId xmlns:a16="http://schemas.microsoft.com/office/drawing/2014/main" id="{2CE2FEB1-8B5C-3D23-0751-44693E6FD747}"/>
              </a:ext>
            </a:extLst>
          </p:cNvPr>
          <p:cNvSpPr>
            <a:spLocks noGrp="1"/>
          </p:cNvSpPr>
          <p:nvPr/>
        </p:nvSpPr>
        <p:spPr>
          <a:xfrm>
            <a:off x="1295400" y="587375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a. The OOM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756EA36-EED0-C788-B805-3762377B1BE5}"/>
              </a:ext>
            </a:extLst>
          </p:cNvPr>
          <p:cNvSpPr txBox="1"/>
          <p:nvPr/>
        </p:nvSpPr>
        <p:spPr>
          <a:xfrm>
            <a:off x="1611085" y="1756230"/>
            <a:ext cx="928914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We need some ways hint the memory limit of a PHP worker in a relatively small request.</a:t>
            </a:r>
          </a:p>
          <a:p>
            <a:endParaRPr lang="en-US" altLang="zh-CN" sz="4400" dirty="0">
              <a:solidFill>
                <a:srgbClr val="FFFFFF"/>
              </a:solidFill>
              <a:latin typeface="DIN Next LT Pro Medium Cond"/>
              <a:ea typeface="DIN Next LT Pro Medium Cond"/>
              <a:cs typeface="DIN Next LT Pro Medium Cond"/>
            </a:endParaRPr>
          </a:p>
          <a:p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- Chunked multipart with no Content-Length can bypass the pre-check of </a:t>
            </a:r>
            <a:r>
              <a:rPr lang="en-US" altLang="zh-CN" sz="4400" dirty="0" err="1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post_max_size</a:t>
            </a:r>
            <a:endParaRPr lang="en-US" altLang="zh-CN" sz="4400" dirty="0">
              <a:solidFill>
                <a:srgbClr val="FFFFFF"/>
              </a:solidFill>
              <a:latin typeface="DIN Next LT Pro Medium Cond"/>
              <a:ea typeface="DIN Next LT Pro Medium Cond"/>
              <a:cs typeface="DIN Next LT Pro Medium Cond"/>
            </a:endParaRPr>
          </a:p>
          <a:p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- If filename is ‘’, that file in the request </a:t>
            </a:r>
            <a:r>
              <a:rPr lang="en-US" altLang="zh-CN" sz="4400" dirty="0" err="1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bodywon’t</a:t>
            </a: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 be counted into </a:t>
            </a:r>
            <a:r>
              <a:rPr lang="en-US" altLang="zh-CN" sz="4400" dirty="0" err="1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max_file_uploads</a:t>
            </a: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, but we still construct the $FILES array in memory.</a:t>
            </a:r>
          </a:p>
          <a:p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- Also you can put a million headers in a part </a:t>
            </a: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逼格青春粗黑体简2.0" panose="02010604000000000000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:)</a:t>
            </a:r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175372C-C6CD-093E-84AD-09BEDA2D6A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255" y="1713120"/>
            <a:ext cx="15162007" cy="527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688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740C1-3557-A719-9DAB-00AF581A0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BBDD193-AF44-B97A-0EBF-6E2D1499B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An OOM bailout interrupts native control flow">
            <a:extLst>
              <a:ext uri="{FF2B5EF4-FFF2-40B4-BE49-F238E27FC236}">
                <a16:creationId xmlns:a16="http://schemas.microsoft.com/office/drawing/2014/main" id="{51161181-9148-602B-CF42-E6EF6AD0DB94}"/>
              </a:ext>
            </a:extLst>
          </p:cNvPr>
          <p:cNvSpPr>
            <a:spLocks noGrp="1"/>
          </p:cNvSpPr>
          <p:nvPr/>
        </p:nvSpPr>
        <p:spPr>
          <a:xfrm>
            <a:off x="1295400" y="587375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altLang="zh-CN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b. </a:t>
            </a:r>
            <a:r>
              <a:rPr lang="en-US" altLang="zh-CN" dirty="0"/>
              <a:t>A dangling </a:t>
            </a:r>
            <a:r>
              <a:rPr lang="en-US" altLang="zh-CN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global pointer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FFBB9DA-B648-9AB9-8C7C-893F0BBCE25E}"/>
              </a:ext>
            </a:extLst>
          </p:cNvPr>
          <p:cNvSpPr txBox="1"/>
          <p:nvPr/>
        </p:nvSpPr>
        <p:spPr>
          <a:xfrm>
            <a:off x="1611085" y="1756230"/>
            <a:ext cx="928914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Since PHP 5.4, a feature known as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session.upload_progress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is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added.The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feature is designed to send upload progress from the front-end through session. Yes, as you may wonder, because that information should be ready before the script is executed, the deserialization of that session header happens *before* RINIT, which is where the vulnerability is triggered. </a:t>
            </a: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ADABDD8-741B-B2EE-D733-C47C3AC23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255" y="1713120"/>
            <a:ext cx="15162007" cy="527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54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D8729-EB5B-6CF7-4350-E87D20A03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FF3E1D0D-54C0-0806-0815-20190216E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An OOM bailout interrupts native control flow">
            <a:extLst>
              <a:ext uri="{FF2B5EF4-FFF2-40B4-BE49-F238E27FC236}">
                <a16:creationId xmlns:a16="http://schemas.microsoft.com/office/drawing/2014/main" id="{382D8290-EA2D-4DFA-6E84-A57F48351E63}"/>
              </a:ext>
            </a:extLst>
          </p:cNvPr>
          <p:cNvSpPr>
            <a:spLocks noGrp="1"/>
          </p:cNvSpPr>
          <p:nvPr/>
        </p:nvSpPr>
        <p:spPr>
          <a:xfrm>
            <a:off x="1295400" y="587375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altLang="zh-CN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b. </a:t>
            </a:r>
            <a:r>
              <a:rPr lang="en-US" altLang="zh-CN" dirty="0"/>
              <a:t>A dangling </a:t>
            </a:r>
            <a:r>
              <a:rPr lang="en-US" altLang="zh-CN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global pointer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9382345-59BC-EA08-8E98-19F6DF277799}"/>
              </a:ext>
            </a:extLst>
          </p:cNvPr>
          <p:cNvSpPr txBox="1"/>
          <p:nvPr/>
        </p:nvSpPr>
        <p:spPr>
          <a:xfrm>
            <a:off x="1611085" y="1756230"/>
            <a:ext cx="928914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After the OOM:</a:t>
            </a:r>
          </a:p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PS(id) and PS(</a:t>
            </a:r>
            <a:r>
              <a:rPr lang="en-US" altLang="zh-CN" sz="4400" dirty="0" err="1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http_session_vars</a:t>
            </a: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) point into Request A’s heap. PG(</a:t>
            </a:r>
            <a:r>
              <a:rPr lang="en-US" altLang="zh-CN" sz="4400" dirty="0" err="1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modules_activated</a:t>
            </a: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) stays false so Session RSHUTDOWN is skipped. Request shutdown frees the heap while the </a:t>
            </a:r>
            <a:r>
              <a:rPr lang="en-US" altLang="zh-CN" sz="4400" dirty="0" err="1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globals</a:t>
            </a: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 pointer is still valid, causing a dangling</a:t>
            </a:r>
          </a:p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global pointer.</a:t>
            </a: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7DB8CD4B-A59B-9078-8956-A8E44756E8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255" y="1713120"/>
            <a:ext cx="15162007" cy="527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254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BD894A-C7EA-F9D5-3CEF-7137F1774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BD0F202-D2B3-46BC-102C-E68C1B34A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An OOM bailout interrupts native control flow">
            <a:extLst>
              <a:ext uri="{FF2B5EF4-FFF2-40B4-BE49-F238E27FC236}">
                <a16:creationId xmlns:a16="http://schemas.microsoft.com/office/drawing/2014/main" id="{BBE8A38E-2EA4-2217-7048-0137C243CDC0}"/>
              </a:ext>
            </a:extLst>
          </p:cNvPr>
          <p:cNvSpPr>
            <a:spLocks noGrp="1"/>
          </p:cNvSpPr>
          <p:nvPr/>
        </p:nvSpPr>
        <p:spPr>
          <a:xfrm>
            <a:off x="1295400" y="587375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c. Dereference it!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5F5B4E4-3623-E79F-1733-071BD264BF96}"/>
              </a:ext>
            </a:extLst>
          </p:cNvPr>
          <p:cNvSpPr txBox="1"/>
          <p:nvPr/>
        </p:nvSpPr>
        <p:spPr>
          <a:xfrm>
            <a:off x="1611085" y="1756230"/>
            <a:ext cx="92891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Now Request A end. Request B arrived.</a:t>
            </a:r>
          </a:p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It sends a Session ID and progress field, but no file part. Without FILE_START we just simply run </a:t>
            </a:r>
            <a:r>
              <a:rPr lang="en-US" altLang="zh-CN" sz="4400" dirty="0" err="1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php_session_initialize</a:t>
            </a:r>
            <a:r>
              <a:rPr lang="en-US" altLang="zh-CN" sz="4400" dirty="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rPr>
              <a:t>() *before* RINIT, using the stale global variables we just set in Request A.</a:t>
            </a:r>
          </a:p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endParaRPr lang="en-US" altLang="zh-CN" sz="4400" dirty="0">
              <a:solidFill>
                <a:srgbClr val="FFFFFF"/>
              </a:solidFill>
              <a:latin typeface="DIN Next LT Pro Medium Cond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rgbClr val="C00000"/>
                </a:solidFill>
                <a:latin typeface="DIN Next LT Pro Medium Cond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BOOM!</a:t>
            </a:r>
            <a:endParaRPr lang="en-US" altLang="zh-CN" sz="4400" dirty="0">
              <a:solidFill>
                <a:srgbClr val="C00000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4595230-A074-A498-5859-3F27F6DE5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255" y="1713120"/>
            <a:ext cx="15162007" cy="527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500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AFD87-5E8B-4936-ADA8-D2C566FF3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445D21C-1329-9D7A-A663-81624A33C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An OOM bailout interrupts native control flow">
            <a:extLst>
              <a:ext uri="{FF2B5EF4-FFF2-40B4-BE49-F238E27FC236}">
                <a16:creationId xmlns:a16="http://schemas.microsoft.com/office/drawing/2014/main" id="{E2272163-6B5E-DF39-E2A5-6FF8FEF32AA1}"/>
              </a:ext>
            </a:extLst>
          </p:cNvPr>
          <p:cNvSpPr>
            <a:spLocks noGrp="1"/>
          </p:cNvSpPr>
          <p:nvPr/>
        </p:nvSpPr>
        <p:spPr>
          <a:xfrm>
            <a:off x="1295400" y="587375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Okay. What’s now?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7321DD4-E741-1AC5-FC2B-2A3F6EFE1F79}"/>
              </a:ext>
            </a:extLst>
          </p:cNvPr>
          <p:cNvSpPr txBox="1"/>
          <p:nvPr/>
        </p:nvSpPr>
        <p:spPr>
          <a:xfrm>
            <a:off x="1611085" y="1756229"/>
            <a:ext cx="2426788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Since the invalid memory in request A that is pointed by the dangling global pointer is very controllable. Let’s see how PHP use that controlled memory (i.e. the sink)</a:t>
            </a:r>
          </a:p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  <a:p>
            <a:pPr>
              <a:defRPr sz="3300">
                <a:solidFill>
                  <a:srgbClr val="FFFFFF"/>
                </a:solidFill>
                <a:latin typeface="DIN Next LT Pro Medium Cond"/>
                <a:ea typeface="DIN Next LT Pro Medium Cond"/>
                <a:cs typeface="DIN Next LT Pro Medium Cond"/>
              </a:defRPr>
            </a:pP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  <a:ea typeface="逼格青春粗黑体简2.0" panose="02010604000000000000" pitchFamily="2" charset="-122"/>
                <a:cs typeface="Times New Roman" panose="02020603050405020304" pitchFamily="18" charset="0"/>
              </a:rPr>
              <a:t> </a:t>
            </a:r>
            <a:endParaRPr lang="en-US" altLang="zh-CN" sz="4400" dirty="0">
              <a:solidFill>
                <a:schemeClr val="bg1"/>
              </a:solidFill>
              <a:latin typeface="DIN Next LT Pro Medium Cond"/>
              <a:ea typeface="逼格青春粗黑体简2.0" panose="02010604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94AF593D-5ABF-2B21-21CD-7B9642353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056" y="3380650"/>
            <a:ext cx="14790058" cy="5109292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0A1840B5-A882-4C2C-3378-9A0C03FCB5F8}"/>
              </a:ext>
            </a:extLst>
          </p:cNvPr>
          <p:cNvSpPr txBox="1"/>
          <p:nvPr/>
        </p:nvSpPr>
        <p:spPr>
          <a:xfrm>
            <a:off x="17257485" y="3380650"/>
            <a:ext cx="1116148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By sending a fake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</a:rPr>
              <a:t>zend_string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 length structure, we can let the engine split that much length of heap memory out through the Set-Cookie header. From that, we can derive the base address of heap, and finally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</a:rPr>
              <a:t>php’s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 address to bypass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</a:rPr>
              <a:t>aslr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.</a:t>
            </a:r>
          </a:p>
          <a:p>
            <a:pPr marL="571500" indent="-571500">
              <a:buFontTx/>
              <a:buChar char="-"/>
            </a:pP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We can also write malicious stuff into 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</a:rPr>
              <a:t>php’s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 session file. If the framework that target use (</a:t>
            </a:r>
            <a:r>
              <a:rPr lang="en-US" altLang="zh-CN" sz="4400" dirty="0" err="1">
                <a:solidFill>
                  <a:schemeClr val="bg1"/>
                </a:solidFill>
                <a:latin typeface="DIN Next LT Pro Medium Cond" panose="020B0606020203050203" pitchFamily="34" charset="0"/>
              </a:rPr>
              <a:t>Wordpress</a:t>
            </a:r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, Laravel) has a POP chain towards functions like system(), we win!</a:t>
            </a:r>
          </a:p>
        </p:txBody>
      </p:sp>
    </p:spTree>
    <p:extLst>
      <p:ext uri="{BB962C8B-B14F-4D97-AF65-F5344CB8AC3E}">
        <p14:creationId xmlns:p14="http://schemas.microsoft.com/office/powerpoint/2010/main" val="3823742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B4A6D-704B-2F7C-8D53-D5C1B7323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id="{14565D07-22CD-A1FC-97C8-14AEB09FE060}"/>
              </a:ext>
            </a:extLst>
          </p:cNvPr>
          <p:cNvGrpSpPr/>
          <p:nvPr/>
        </p:nvGrpSpPr>
        <p:grpSpPr>
          <a:xfrm>
            <a:off x="0" y="938530"/>
            <a:ext cx="28800425" cy="4768850"/>
            <a:chOff x="12629" y="403"/>
            <a:chExt cx="20096" cy="7510"/>
          </a:xfrm>
        </p:grpSpPr>
        <p:sp>
          <p:nvSpPr>
            <p:cNvPr id="8" name="TextBox 3">
              <a:extLst>
                <a:ext uri="{FF2B5EF4-FFF2-40B4-BE49-F238E27FC236}">
                  <a16:creationId xmlns:a16="http://schemas.microsoft.com/office/drawing/2014/main" id="{CAA16E4F-F156-4D00-10B4-3447D3487E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2629" y="4422"/>
              <a:ext cx="20096" cy="2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9pPr>
            </a:lstStyle>
            <a:p>
              <a:pPr algn="ctr">
                <a:lnSpc>
                  <a:spcPct val="125000"/>
                </a:lnSpc>
              </a:pPr>
              <a:r>
                <a:rPr lang="en-US" altLang="zh-CN" sz="7200" b="1" dirty="0">
                  <a:solidFill>
                    <a:schemeClr val="bg1"/>
                  </a:solidFill>
                  <a:latin typeface="造字工房格黑体" panose="020B0600000000000000" charset="-122"/>
                  <a:ea typeface="造字工房格黑体" panose="020B0600000000000000" charset="-122"/>
                  <a:cs typeface="造字工房格黑体" panose="020B0600000000000000" charset="-122"/>
                </a:rPr>
                <a:t>The Fix and How AI Is Impacting</a:t>
              </a:r>
              <a:endParaRPr lang="zh-CN" altLang="en-US" sz="7200" b="1" dirty="0">
                <a:solidFill>
                  <a:schemeClr val="bg1"/>
                </a:solidFill>
                <a:latin typeface="造字工房格黑体" panose="020B0600000000000000" charset="-122"/>
                <a:ea typeface="造字工房格黑体" panose="020B0600000000000000" charset="-122"/>
                <a:cs typeface="造字工房格黑体" panose="020B0600000000000000" charset="-122"/>
              </a:endParaRPr>
            </a:p>
          </p:txBody>
        </p:sp>
        <p:sp>
          <p:nvSpPr>
            <p:cNvPr id="9" name="TextBox 3">
              <a:extLst>
                <a:ext uri="{FF2B5EF4-FFF2-40B4-BE49-F238E27FC236}">
                  <a16:creationId xmlns:a16="http://schemas.microsoft.com/office/drawing/2014/main" id="{C5C27D80-7199-AA79-3D71-75438FEBF6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2629" y="6901"/>
              <a:ext cx="20096" cy="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9pPr>
            </a:lstStyle>
            <a:p>
              <a:pPr algn="ctr">
                <a:lnSpc>
                  <a:spcPct val="125000"/>
                </a:lnSpc>
              </a:pPr>
              <a:r>
                <a:rPr lang="en-US" altLang="zh-CN" sz="36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方正兰亭黑简体" panose="02000000000000000000" pitchFamily="2" charset="-122"/>
                </a:rPr>
                <a:t>From the first report to the final patch</a:t>
              </a:r>
              <a:endParaRPr lang="zh-CN" altLang="en-US" sz="36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方正兰亭黑简体" panose="02000000000000000000" pitchFamily="2" charset="-122"/>
              </a:endParaRPr>
            </a:p>
          </p:txBody>
        </p:sp>
        <p:sp>
          <p:nvSpPr>
            <p:cNvPr id="10" name="TextBox 3">
              <a:extLst>
                <a:ext uri="{FF2B5EF4-FFF2-40B4-BE49-F238E27FC236}">
                  <a16:creationId xmlns:a16="http://schemas.microsoft.com/office/drawing/2014/main" id="{21EF4F62-0D3A-3F10-14A9-492FA419DF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19363" y="403"/>
              <a:ext cx="6628" cy="5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1pPr>
              <a:lvl2pPr marL="742950" indent="-28575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2pPr>
              <a:lvl3pPr marL="11430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3pPr>
              <a:lvl4pPr marL="16002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4pPr>
              <a:lvl5pPr marL="2057400" indent="-228600"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ysClr val="windowText" lastClr="000000"/>
                  </a:solidFill>
                  <a:latin typeface="Calibri" panose="020F0502020204030204" charset="0"/>
                </a:defRPr>
              </a:lvl9pPr>
            </a:lstStyle>
            <a:p>
              <a:pPr algn="ctr">
                <a:lnSpc>
                  <a:spcPct val="125000"/>
                </a:lnSpc>
              </a:pPr>
              <a:r>
                <a:rPr lang="en-US" altLang="zh-CN" sz="19900" dirty="0">
                  <a:gradFill>
                    <a:gsLst>
                      <a:gs pos="15000">
                        <a:srgbClr val="DAA1CF">
                          <a:alpha val="0"/>
                        </a:srgbClr>
                      </a:gs>
                      <a:gs pos="57000">
                        <a:srgbClr val="A6D1EB">
                          <a:alpha val="100000"/>
                        </a:srgbClr>
                      </a:gs>
                    </a:gsLst>
                    <a:lin ang="16200000" scaled="0"/>
                  </a:gradFill>
                  <a:latin typeface="造字工房格黑体" panose="020B0600000000000000" charset="-122"/>
                  <a:ea typeface="造字工房格黑体" panose="020B0600000000000000" charset="-122"/>
                  <a:cs typeface="DINCond-BoldAlternate" charset="0"/>
                </a:rPr>
                <a:t>02</a:t>
              </a:r>
            </a:p>
          </p:txBody>
        </p:sp>
      </p:grpSp>
      <p:pic>
        <p:nvPicPr>
          <p:cNvPr id="2" name="图片 1" descr="logo组">
            <a:extLst>
              <a:ext uri="{FF2B5EF4-FFF2-40B4-BE49-F238E27FC236}">
                <a16:creationId xmlns:a16="http://schemas.microsoft.com/office/drawing/2014/main" id="{895F19FA-08D8-8BAB-ADB6-00178DF08BB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6961203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C9D4C09-788F-4985-837F-6E8E099F01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4" name="Timeline title">
            <a:extLst>
              <a:ext uri="{FF2B5EF4-FFF2-40B4-BE49-F238E27FC236}">
                <a16:creationId xmlns:a16="http://schemas.microsoft.com/office/drawing/2014/main" id="{0B467881-0332-46C9-BE3A-6B746654A7F4}"/>
              </a:ext>
            </a:extLst>
          </p:cNvPr>
          <p:cNvSpPr>
            <a:spLocks noGrp="1"/>
          </p:cNvSpPr>
          <p:nvPr/>
        </p:nvSpPr>
        <p:spPr>
          <a:xfrm>
            <a:off x="1295400" y="1619250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PHP2Shell disclosure and fix timeline</a:t>
            </a:r>
          </a:p>
        </p:txBody>
      </p:sp>
      <p:sp>
        <p:nvSpPr>
          <p:cNvPr id="5" name="Timeline axis">
            <a:extLst>
              <a:ext uri="{FF2B5EF4-FFF2-40B4-BE49-F238E27FC236}">
                <a16:creationId xmlns:a16="http://schemas.microsoft.com/office/drawing/2014/main" id="{DE6F5C4A-9C26-47FE-A452-DFD307644093}"/>
              </a:ext>
            </a:extLst>
          </p:cNvPr>
          <p:cNvSpPr>
            <a:spLocks noGrp="1"/>
          </p:cNvSpPr>
          <p:nvPr/>
        </p:nvSpPr>
        <p:spPr>
          <a:xfrm>
            <a:off x="1609725" y="3600450"/>
            <a:ext cx="22145625" cy="0"/>
          </a:xfrm>
          <a:prstGeom prst="line">
            <a:avLst/>
          </a:prstGeom>
          <a:noFill/>
          <a:ln w="28575">
            <a:solidFill>
              <a:srgbClr val="68718E"/>
            </a:solidFill>
          </a:ln>
        </p:spPr>
      </p:sp>
      <p:sp>
        <p:nvSpPr>
          <p:cNvPr id="6" name="Date 1">
            <a:extLst>
              <a:ext uri="{FF2B5EF4-FFF2-40B4-BE49-F238E27FC236}">
                <a16:creationId xmlns:a16="http://schemas.microsoft.com/office/drawing/2014/main" id="{F6294FD5-4C82-4769-9F43-53F9037C627F}"/>
              </a:ext>
            </a:extLst>
          </p:cNvPr>
          <p:cNvSpPr>
            <a:spLocks noGrp="1"/>
          </p:cNvSpPr>
          <p:nvPr/>
        </p:nvSpPr>
        <p:spPr>
          <a:xfrm>
            <a:off x="1524000" y="2800350"/>
            <a:ext cx="419100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pPr>
            <a:r>
              <a: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rPr>
              <a:t>2024</a:t>
            </a:r>
          </a:p>
        </p:txBody>
      </p:sp>
      <p:sp>
        <p:nvSpPr>
          <p:cNvPr id="7" name="Timeline point 1">
            <a:extLst>
              <a:ext uri="{FF2B5EF4-FFF2-40B4-BE49-F238E27FC236}">
                <a16:creationId xmlns:a16="http://schemas.microsoft.com/office/drawing/2014/main" id="{DDE17566-ADDA-4068-B84B-463D73B3A833}"/>
              </a:ext>
            </a:extLst>
          </p:cNvPr>
          <p:cNvSpPr>
            <a:spLocks noGrp="1"/>
          </p:cNvSpPr>
          <p:nvPr/>
        </p:nvSpPr>
        <p:spPr>
          <a:xfrm>
            <a:off x="1524000" y="3514725"/>
            <a:ext cx="171450" cy="171450"/>
          </a:xfrm>
          <a:prstGeom prst="ellipse">
            <a:avLst/>
          </a:prstGeom>
          <a:solidFill>
            <a:srgbClr val="CE87FA"/>
          </a:solidFill>
          <a:ln w="0">
            <a:solidFill>
              <a:srgbClr val="CE87FA"/>
            </a:solidFill>
          </a:ln>
        </p:spPr>
      </p:sp>
      <p:sp>
        <p:nvSpPr>
          <p:cNvPr id="8" name="Milestone 1">
            <a:extLst>
              <a:ext uri="{FF2B5EF4-FFF2-40B4-BE49-F238E27FC236}">
                <a16:creationId xmlns:a16="http://schemas.microsoft.com/office/drawing/2014/main" id="{5DA49407-F0FA-4256-BB56-17072D8DE1AE}"/>
              </a:ext>
            </a:extLst>
          </p:cNvPr>
          <p:cNvSpPr>
            <a:spLocks noGrp="1"/>
          </p:cNvSpPr>
          <p:nvPr/>
        </p:nvSpPr>
        <p:spPr>
          <a:xfrm>
            <a:off x="1524000" y="3876675"/>
            <a:ext cx="4191000" cy="571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OOM risk identified</a:t>
            </a:r>
          </a:p>
        </p:txBody>
      </p:sp>
      <p:sp>
        <p:nvSpPr>
          <p:cNvPr id="9" name="Detail 1">
            <a:extLst>
              <a:ext uri="{FF2B5EF4-FFF2-40B4-BE49-F238E27FC236}">
                <a16:creationId xmlns:a16="http://schemas.microsoft.com/office/drawing/2014/main" id="{060C00E9-4425-423A-9064-7723305CC0B7}"/>
              </a:ext>
            </a:extLst>
          </p:cNvPr>
          <p:cNvSpPr>
            <a:spLocks noGrp="1"/>
          </p:cNvSpPr>
          <p:nvPr/>
        </p:nvSpPr>
        <p:spPr>
          <a:xfrm>
            <a:off x="1524000" y="4591050"/>
            <a:ext cx="4191000" cy="13525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Audit follow-up finds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the OOM flaw. No concrete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exploit path yet.</a:t>
            </a:r>
          </a:p>
        </p:txBody>
      </p:sp>
      <p:sp>
        <p:nvSpPr>
          <p:cNvPr id="10" name="Date 2">
            <a:extLst>
              <a:ext uri="{FF2B5EF4-FFF2-40B4-BE49-F238E27FC236}">
                <a16:creationId xmlns:a16="http://schemas.microsoft.com/office/drawing/2014/main" id="{B4569B63-0AFB-47EA-878B-AF6E104F9C92}"/>
              </a:ext>
            </a:extLst>
          </p:cNvPr>
          <p:cNvSpPr>
            <a:spLocks noGrp="1"/>
          </p:cNvSpPr>
          <p:nvPr/>
        </p:nvSpPr>
        <p:spPr>
          <a:xfrm>
            <a:off x="5953125" y="2800350"/>
            <a:ext cx="419100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pPr>
            <a:r>
              <a: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rPr>
              <a:t>30 Jul 2026</a:t>
            </a:r>
          </a:p>
        </p:txBody>
      </p:sp>
      <p:sp>
        <p:nvSpPr>
          <p:cNvPr id="11" name="Timeline point 2">
            <a:extLst>
              <a:ext uri="{FF2B5EF4-FFF2-40B4-BE49-F238E27FC236}">
                <a16:creationId xmlns:a16="http://schemas.microsoft.com/office/drawing/2014/main" id="{630D86D7-04F9-4770-8709-96C2C5D11701}"/>
              </a:ext>
            </a:extLst>
          </p:cNvPr>
          <p:cNvSpPr>
            <a:spLocks noGrp="1"/>
          </p:cNvSpPr>
          <p:nvPr/>
        </p:nvSpPr>
        <p:spPr>
          <a:xfrm>
            <a:off x="5953125" y="3514725"/>
            <a:ext cx="171450" cy="171450"/>
          </a:xfrm>
          <a:prstGeom prst="ellipse">
            <a:avLst/>
          </a:prstGeom>
          <a:solidFill>
            <a:srgbClr val="CE87FA"/>
          </a:solidFill>
          <a:ln w="0">
            <a:solidFill>
              <a:srgbClr val="CE87FA"/>
            </a:solidFill>
          </a:ln>
        </p:spPr>
      </p:sp>
      <p:sp>
        <p:nvSpPr>
          <p:cNvPr id="12" name="Milestone 2">
            <a:extLst>
              <a:ext uri="{FF2B5EF4-FFF2-40B4-BE49-F238E27FC236}">
                <a16:creationId xmlns:a16="http://schemas.microsoft.com/office/drawing/2014/main" id="{429469C1-F567-4C61-862A-481282E25BC3}"/>
              </a:ext>
            </a:extLst>
          </p:cNvPr>
          <p:cNvSpPr>
            <a:spLocks noGrp="1"/>
          </p:cNvSpPr>
          <p:nvPr/>
        </p:nvSpPr>
        <p:spPr>
          <a:xfrm>
            <a:off x="5953125" y="3876675"/>
            <a:ext cx="4191000" cy="571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Calif audit begins</a:t>
            </a:r>
          </a:p>
        </p:txBody>
      </p:sp>
      <p:sp>
        <p:nvSpPr>
          <p:cNvPr id="13" name="Detail 2">
            <a:extLst>
              <a:ext uri="{FF2B5EF4-FFF2-40B4-BE49-F238E27FC236}">
                <a16:creationId xmlns:a16="http://schemas.microsoft.com/office/drawing/2014/main" id="{8D1D5052-9CBD-4B78-B585-48DAFF21A5C4}"/>
              </a:ext>
            </a:extLst>
          </p:cNvPr>
          <p:cNvSpPr>
            <a:spLocks noGrp="1"/>
          </p:cNvSpPr>
          <p:nvPr/>
        </p:nvSpPr>
        <p:spPr>
          <a:xfrm>
            <a:off x="5953125" y="4591050"/>
            <a:ext cx="4191000" cy="13525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Patch the Planet brings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another external audit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to PHP.</a:t>
            </a:r>
          </a:p>
        </p:txBody>
      </p:sp>
      <p:sp>
        <p:nvSpPr>
          <p:cNvPr id="14" name="Date 3">
            <a:extLst>
              <a:ext uri="{FF2B5EF4-FFF2-40B4-BE49-F238E27FC236}">
                <a16:creationId xmlns:a16="http://schemas.microsoft.com/office/drawing/2014/main" id="{967D6993-928D-41E1-9B13-3303CC223BBC}"/>
              </a:ext>
            </a:extLst>
          </p:cNvPr>
          <p:cNvSpPr>
            <a:spLocks noGrp="1"/>
          </p:cNvSpPr>
          <p:nvPr/>
        </p:nvSpPr>
        <p:spPr>
          <a:xfrm>
            <a:off x="10382250" y="2800350"/>
            <a:ext cx="419100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pPr>
            <a:r>
              <a: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rPr>
              <a:t>11 Aug</a:t>
            </a:r>
          </a:p>
        </p:txBody>
      </p:sp>
      <p:sp>
        <p:nvSpPr>
          <p:cNvPr id="15" name="Timeline point 3">
            <a:extLst>
              <a:ext uri="{FF2B5EF4-FFF2-40B4-BE49-F238E27FC236}">
                <a16:creationId xmlns:a16="http://schemas.microsoft.com/office/drawing/2014/main" id="{0E03D840-0836-4DB9-A795-8FA6D50AAE68}"/>
              </a:ext>
            </a:extLst>
          </p:cNvPr>
          <p:cNvSpPr>
            <a:spLocks noGrp="1"/>
          </p:cNvSpPr>
          <p:nvPr/>
        </p:nvSpPr>
        <p:spPr>
          <a:xfrm>
            <a:off x="10382250" y="3514725"/>
            <a:ext cx="171450" cy="171450"/>
          </a:xfrm>
          <a:prstGeom prst="ellipse">
            <a:avLst/>
          </a:prstGeom>
          <a:solidFill>
            <a:srgbClr val="58D8F3"/>
          </a:solidFill>
          <a:ln w="0">
            <a:solidFill>
              <a:srgbClr val="58D8F3"/>
            </a:solidFill>
          </a:ln>
        </p:spPr>
      </p:sp>
      <p:sp>
        <p:nvSpPr>
          <p:cNvPr id="16" name="Milestone 3">
            <a:extLst>
              <a:ext uri="{FF2B5EF4-FFF2-40B4-BE49-F238E27FC236}">
                <a16:creationId xmlns:a16="http://schemas.microsoft.com/office/drawing/2014/main" id="{48ADB559-63EC-4BD3-BCF5-B17B8DF85337}"/>
              </a:ext>
            </a:extLst>
          </p:cNvPr>
          <p:cNvSpPr>
            <a:spLocks noGrp="1"/>
          </p:cNvSpPr>
          <p:nvPr/>
        </p:nvSpPr>
        <p:spPr>
          <a:xfrm>
            <a:off x="10382250" y="3876675"/>
            <a:ext cx="4191000" cy="571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RCE confirmed</a:t>
            </a:r>
          </a:p>
        </p:txBody>
      </p:sp>
      <p:sp>
        <p:nvSpPr>
          <p:cNvPr id="17" name="Detail 3">
            <a:extLst>
              <a:ext uri="{FF2B5EF4-FFF2-40B4-BE49-F238E27FC236}">
                <a16:creationId xmlns:a16="http://schemas.microsoft.com/office/drawing/2014/main" id="{C8D961AF-A4DC-4B7C-A573-0955FD6C93A7}"/>
              </a:ext>
            </a:extLst>
          </p:cNvPr>
          <p:cNvSpPr>
            <a:spLocks noGrp="1"/>
          </p:cNvSpPr>
          <p:nvPr/>
        </p:nvSpPr>
        <p:spPr>
          <a:xfrm>
            <a:off x="10382250" y="4591050"/>
            <a:ext cx="4191000" cy="13525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Calif reports RCE with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the same root cause.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Fix becomes top priority.</a:t>
            </a:r>
          </a:p>
        </p:txBody>
      </p:sp>
      <p:sp>
        <p:nvSpPr>
          <p:cNvPr id="18" name="Date 4">
            <a:extLst>
              <a:ext uri="{FF2B5EF4-FFF2-40B4-BE49-F238E27FC236}">
                <a16:creationId xmlns:a16="http://schemas.microsoft.com/office/drawing/2014/main" id="{A80DA760-DD29-49CB-981B-04E18FE55D48}"/>
              </a:ext>
            </a:extLst>
          </p:cNvPr>
          <p:cNvSpPr>
            <a:spLocks noGrp="1"/>
          </p:cNvSpPr>
          <p:nvPr/>
        </p:nvSpPr>
        <p:spPr>
          <a:xfrm>
            <a:off x="14811375" y="2800350"/>
            <a:ext cx="419100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pPr>
            <a:r>
              <a: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rPr>
              <a:t>24 Aug / 18 Sep</a:t>
            </a:r>
          </a:p>
        </p:txBody>
      </p:sp>
      <p:sp>
        <p:nvSpPr>
          <p:cNvPr id="19" name="Timeline point 4">
            <a:extLst>
              <a:ext uri="{FF2B5EF4-FFF2-40B4-BE49-F238E27FC236}">
                <a16:creationId xmlns:a16="http://schemas.microsoft.com/office/drawing/2014/main" id="{28B84F9A-87B5-4CD4-97A5-DCE27CACC854}"/>
              </a:ext>
            </a:extLst>
          </p:cNvPr>
          <p:cNvSpPr>
            <a:spLocks noGrp="1"/>
          </p:cNvSpPr>
          <p:nvPr/>
        </p:nvSpPr>
        <p:spPr>
          <a:xfrm>
            <a:off x="14811375" y="3514725"/>
            <a:ext cx="171450" cy="171450"/>
          </a:xfrm>
          <a:prstGeom prst="ellipse">
            <a:avLst/>
          </a:prstGeom>
          <a:solidFill>
            <a:srgbClr val="58D8F3"/>
          </a:solidFill>
          <a:ln w="0">
            <a:solidFill>
              <a:srgbClr val="58D8F3"/>
            </a:solidFill>
          </a:ln>
        </p:spPr>
      </p:sp>
      <p:sp>
        <p:nvSpPr>
          <p:cNvPr id="20" name="Milestone 4">
            <a:extLst>
              <a:ext uri="{FF2B5EF4-FFF2-40B4-BE49-F238E27FC236}">
                <a16:creationId xmlns:a16="http://schemas.microsoft.com/office/drawing/2014/main" id="{ACC98251-F5C9-4F8D-A442-7EC59341AEA5}"/>
              </a:ext>
            </a:extLst>
          </p:cNvPr>
          <p:cNvSpPr>
            <a:spLocks noGrp="1"/>
          </p:cNvSpPr>
          <p:nvPr/>
        </p:nvSpPr>
        <p:spPr>
          <a:xfrm>
            <a:off x="14811375" y="3876675"/>
            <a:ext cx="4191000" cy="571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More attack vectors</a:t>
            </a:r>
          </a:p>
        </p:txBody>
      </p:sp>
      <p:sp>
        <p:nvSpPr>
          <p:cNvPr id="21" name="Detail 4">
            <a:extLst>
              <a:ext uri="{FF2B5EF4-FFF2-40B4-BE49-F238E27FC236}">
                <a16:creationId xmlns:a16="http://schemas.microsoft.com/office/drawing/2014/main" id="{D133D91F-5EA0-43FB-ABE6-CEB022787B4D}"/>
              </a:ext>
            </a:extLst>
          </p:cNvPr>
          <p:cNvSpPr>
            <a:spLocks noGrp="1"/>
          </p:cNvSpPr>
          <p:nvPr/>
        </p:nvSpPr>
        <p:spPr>
          <a:xfrm>
            <a:off x="14811375" y="4591050"/>
            <a:ext cx="4191000" cy="13525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 dirty="0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Wiz reports on 24 Aug.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 dirty="0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OpenAI adds vectors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 dirty="0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on 18 Sep.</a:t>
            </a:r>
          </a:p>
        </p:txBody>
      </p:sp>
      <p:sp>
        <p:nvSpPr>
          <p:cNvPr id="22" name="Date 5">
            <a:extLst>
              <a:ext uri="{FF2B5EF4-FFF2-40B4-BE49-F238E27FC236}">
                <a16:creationId xmlns:a16="http://schemas.microsoft.com/office/drawing/2014/main" id="{7CA611F7-6E2D-4F89-BA04-0034D3E86CF4}"/>
              </a:ext>
            </a:extLst>
          </p:cNvPr>
          <p:cNvSpPr>
            <a:spLocks noGrp="1"/>
          </p:cNvSpPr>
          <p:nvPr/>
        </p:nvSpPr>
        <p:spPr>
          <a:xfrm>
            <a:off x="19240500" y="2800350"/>
            <a:ext cx="419100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defRPr>
            </a:pPr>
            <a:r>
              <a:rPr sz="3000">
                <a:solidFill>
                  <a:srgbClr val="CE87FA"/>
                </a:solidFill>
                <a:latin typeface="腾讯体 W7"/>
                <a:ea typeface="腾讯体 W7"/>
                <a:cs typeface="腾讯体 W7"/>
              </a:rPr>
              <a:t>20 Oct</a:t>
            </a:r>
          </a:p>
        </p:txBody>
      </p:sp>
      <p:sp>
        <p:nvSpPr>
          <p:cNvPr id="23" name="Timeline point 5">
            <a:extLst>
              <a:ext uri="{FF2B5EF4-FFF2-40B4-BE49-F238E27FC236}">
                <a16:creationId xmlns:a16="http://schemas.microsoft.com/office/drawing/2014/main" id="{CA25FCD6-FE45-4227-B681-6389801147AE}"/>
              </a:ext>
            </a:extLst>
          </p:cNvPr>
          <p:cNvSpPr>
            <a:spLocks noGrp="1"/>
          </p:cNvSpPr>
          <p:nvPr/>
        </p:nvSpPr>
        <p:spPr>
          <a:xfrm>
            <a:off x="19240500" y="3514725"/>
            <a:ext cx="171450" cy="171450"/>
          </a:xfrm>
          <a:prstGeom prst="ellipse">
            <a:avLst/>
          </a:prstGeom>
          <a:solidFill>
            <a:srgbClr val="CE87FA"/>
          </a:solidFill>
          <a:ln w="0">
            <a:solidFill>
              <a:srgbClr val="CE87FA"/>
            </a:solidFill>
          </a:ln>
        </p:spPr>
      </p:sp>
      <p:sp>
        <p:nvSpPr>
          <p:cNvPr id="24" name="Milestone 5">
            <a:extLst>
              <a:ext uri="{FF2B5EF4-FFF2-40B4-BE49-F238E27FC236}">
                <a16:creationId xmlns:a16="http://schemas.microsoft.com/office/drawing/2014/main" id="{D53A1519-7689-4691-91C1-07807F97C87C}"/>
              </a:ext>
            </a:extLst>
          </p:cNvPr>
          <p:cNvSpPr>
            <a:spLocks noGrp="1"/>
          </p:cNvSpPr>
          <p:nvPr/>
        </p:nvSpPr>
        <p:spPr>
          <a:xfrm>
            <a:off x="19240500" y="3876675"/>
            <a:ext cx="4191000" cy="571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Disclosure disrupted</a:t>
            </a:r>
          </a:p>
        </p:txBody>
      </p:sp>
      <p:sp>
        <p:nvSpPr>
          <p:cNvPr id="25" name="Detail 5">
            <a:extLst>
              <a:ext uri="{FF2B5EF4-FFF2-40B4-BE49-F238E27FC236}">
                <a16:creationId xmlns:a16="http://schemas.microsoft.com/office/drawing/2014/main" id="{4E42DE5E-9CB7-4C6E-912E-2D3E6FAC405D}"/>
              </a:ext>
            </a:extLst>
          </p:cNvPr>
          <p:cNvSpPr>
            <a:spLocks noGrp="1"/>
          </p:cNvSpPr>
          <p:nvPr/>
        </p:nvSpPr>
        <p:spPr>
          <a:xfrm>
            <a:off x="19240500" y="4591050"/>
            <a:ext cx="4191000" cy="13525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CVE IDs leak. A PoC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video follows. Release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moves forward one day.</a:t>
            </a:r>
          </a:p>
        </p:txBody>
      </p:sp>
      <p:sp>
        <p:nvSpPr>
          <p:cNvPr id="26" name="Date 6">
            <a:extLst>
              <a:ext uri="{FF2B5EF4-FFF2-40B4-BE49-F238E27FC236}">
                <a16:creationId xmlns:a16="http://schemas.microsoft.com/office/drawing/2014/main" id="{52587142-564D-4BA4-AFC0-D27B2B5D3AEC}"/>
              </a:ext>
            </a:extLst>
          </p:cNvPr>
          <p:cNvSpPr>
            <a:spLocks noGrp="1"/>
          </p:cNvSpPr>
          <p:nvPr/>
        </p:nvSpPr>
        <p:spPr>
          <a:xfrm>
            <a:off x="23669625" y="2800350"/>
            <a:ext cx="4191000" cy="619125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defRPr>
            </a:pPr>
            <a:r>
              <a:rPr sz="3000">
                <a:solidFill>
                  <a:srgbClr val="58D8F3"/>
                </a:solidFill>
                <a:latin typeface="腾讯体 W7"/>
                <a:ea typeface="腾讯体 W7"/>
                <a:cs typeface="腾讯体 W7"/>
              </a:rPr>
              <a:t>21 Oct, 14:00 UTC</a:t>
            </a:r>
          </a:p>
        </p:txBody>
      </p:sp>
      <p:sp>
        <p:nvSpPr>
          <p:cNvPr id="27" name="Timeline point 6">
            <a:extLst>
              <a:ext uri="{FF2B5EF4-FFF2-40B4-BE49-F238E27FC236}">
                <a16:creationId xmlns:a16="http://schemas.microsoft.com/office/drawing/2014/main" id="{5DCF4ACA-CCC5-4FE8-BBE9-BDD619FCE5D9}"/>
              </a:ext>
            </a:extLst>
          </p:cNvPr>
          <p:cNvSpPr>
            <a:spLocks noGrp="1"/>
          </p:cNvSpPr>
          <p:nvPr/>
        </p:nvSpPr>
        <p:spPr>
          <a:xfrm>
            <a:off x="23669625" y="3514725"/>
            <a:ext cx="171450" cy="171450"/>
          </a:xfrm>
          <a:prstGeom prst="ellipse">
            <a:avLst/>
          </a:prstGeom>
          <a:solidFill>
            <a:srgbClr val="58D8F3"/>
          </a:solidFill>
          <a:ln w="0">
            <a:solidFill>
              <a:srgbClr val="58D8F3"/>
            </a:solidFill>
          </a:ln>
        </p:spPr>
      </p:sp>
      <p:sp>
        <p:nvSpPr>
          <p:cNvPr id="28" name="Milestone 6">
            <a:extLst>
              <a:ext uri="{FF2B5EF4-FFF2-40B4-BE49-F238E27FC236}">
                <a16:creationId xmlns:a16="http://schemas.microsoft.com/office/drawing/2014/main" id="{6462192E-C6B0-46D8-A9E2-EE12BD586CAF}"/>
              </a:ext>
            </a:extLst>
          </p:cNvPr>
          <p:cNvSpPr>
            <a:spLocks noGrp="1"/>
          </p:cNvSpPr>
          <p:nvPr/>
        </p:nvSpPr>
        <p:spPr>
          <a:xfrm>
            <a:off x="23669625" y="3876675"/>
            <a:ext cx="4191000" cy="571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sz="285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Security release</a:t>
            </a:r>
          </a:p>
        </p:txBody>
      </p:sp>
      <p:sp>
        <p:nvSpPr>
          <p:cNvPr id="29" name="Detail 6">
            <a:extLst>
              <a:ext uri="{FF2B5EF4-FFF2-40B4-BE49-F238E27FC236}">
                <a16:creationId xmlns:a16="http://schemas.microsoft.com/office/drawing/2014/main" id="{707F27CE-08DE-452C-B09D-56E077DA7D99}"/>
              </a:ext>
            </a:extLst>
          </p:cNvPr>
          <p:cNvSpPr>
            <a:spLocks noGrp="1"/>
          </p:cNvSpPr>
          <p:nvPr/>
        </p:nvSpPr>
        <p:spPr>
          <a:xfrm>
            <a:off x="23669625" y="4591050"/>
            <a:ext cx="4191000" cy="135255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defPPr>
            <a:lvl1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1pPr>
            <a:lvl2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2pPr>
            <a:lvl3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3pPr>
            <a:lvl4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4pPr>
            <a:lvl5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5pPr>
            <a:lvl6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6pPr>
            <a:lvl7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7pPr>
            <a:lvl8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8pPr>
            <a:lvl9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lvl9pPr>
          </a:lstStyle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Two critical CVEs fixed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across supported branches.</a:t>
            </a:r>
          </a:p>
          <a:p>
            <a:pPr algn="l">
              <a:def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defRPr>
            </a:pPr>
            <a:r>
              <a:rPr sz="2475">
                <a:solidFill>
                  <a:srgbClr val="BDC6DB"/>
                </a:solidFill>
                <a:latin typeface="方正兰亭黑简体"/>
                <a:ea typeface="方正兰亭黑简体"/>
                <a:cs typeface="方正兰亭黑简体"/>
              </a:rPr>
              <a:t>Originally due on 22 Oct.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112A7C25-53EE-660A-3AB3-EB7722DD7DCD}"/>
              </a:ext>
            </a:extLst>
          </p:cNvPr>
          <p:cNvSpPr txBox="1"/>
          <p:nvPr/>
        </p:nvSpPr>
        <p:spPr>
          <a:xfrm>
            <a:off x="1524000" y="6492966"/>
            <a:ext cx="25733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rgbClr val="C00000"/>
                </a:solidFill>
                <a:latin typeface="DIN Next LT Pro Medium Cond" panose="020B0606020203050203" pitchFamily="34" charset="0"/>
              </a:rPr>
              <a:t>But hey! I certainly heard someone on social media reproduced this way earlier than you guys right?</a:t>
            </a:r>
          </a:p>
        </p:txBody>
      </p:sp>
    </p:spTree>
    <p:extLst>
      <p:ext uri="{BB962C8B-B14F-4D97-AF65-F5344CB8AC3E}">
        <p14:creationId xmlns:p14="http://schemas.microsoft.com/office/powerpoint/2010/main" val="2561736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F13CC-6B73-8B8B-89D1-DB35A1A77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E5EBC4B-50AA-8653-95D6-2D46B5528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042A4FD7-3E92-159F-0378-A8983AECFBBF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2FCEE8C-A594-22CD-9700-7629696650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227" y="1600881"/>
            <a:ext cx="12591595" cy="6862420"/>
          </a:xfrm>
          <a:prstGeom prst="rect">
            <a:avLst/>
          </a:prstGeom>
        </p:spPr>
      </p:pic>
      <p:sp>
        <p:nvSpPr>
          <p:cNvPr id="9" name="An OOM bailout interrupts native control flow">
            <a:extLst>
              <a:ext uri="{FF2B5EF4-FFF2-40B4-BE49-F238E27FC236}">
                <a16:creationId xmlns:a16="http://schemas.microsoft.com/office/drawing/2014/main" id="{A5F401AE-23DA-A19E-D8E1-2EDBA799B624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The hype of “</a:t>
            </a:r>
            <a:r>
              <a:rPr lang="en-US" altLang="zh-CN" dirty="0"/>
              <a:t>stupid” </a:t>
            </a:r>
            <a:r>
              <a:rPr lang="en-US" dirty="0"/>
              <a:t>irresponsible disclosing is out of control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</p:spTree>
    <p:extLst>
      <p:ext uri="{BB962C8B-B14F-4D97-AF65-F5344CB8AC3E}">
        <p14:creationId xmlns:p14="http://schemas.microsoft.com/office/powerpoint/2010/main" val="55014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90766-0182-27E1-1377-61FCEC5C7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9953322-45DA-3BF0-B72B-A5937B39B3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AEEC8358-BAB8-811B-DDD5-7A62C9E4AC47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D0274F3B-4B1F-1920-BC0B-6F3781ACCB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0055" y="2143852"/>
            <a:ext cx="9695545" cy="5841838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0058468D-1212-4472-1C93-CCB33FC774C3}"/>
              </a:ext>
            </a:extLst>
          </p:cNvPr>
          <p:cNvSpPr txBox="1"/>
          <p:nvPr/>
        </p:nvSpPr>
        <p:spPr>
          <a:xfrm>
            <a:off x="13716453" y="2148524"/>
            <a:ext cx="111614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Before, a security research takes a lot of time &amp; effort</a:t>
            </a:r>
          </a:p>
          <a:p>
            <a:endParaRPr lang="en-US" altLang="zh-CN" sz="4400" dirty="0">
              <a:solidFill>
                <a:schemeClr val="bg1"/>
              </a:solidFill>
              <a:latin typeface="DIN Next LT Pro Medium Cond" panose="020B0606020203050203" pitchFamily="34" charset="0"/>
            </a:endParaRPr>
          </a:p>
          <a:p>
            <a:r>
              <a:rPr lang="en-US" altLang="zh-CN" sz="44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Now, anyone can prompt a AI to claim that they “reproduce” or “find” any vulnerability with a seemingly reasonable and fancy proof.</a:t>
            </a:r>
          </a:p>
        </p:txBody>
      </p:sp>
      <p:sp>
        <p:nvSpPr>
          <p:cNvPr id="13" name="An OOM bailout interrupts native control flow">
            <a:extLst>
              <a:ext uri="{FF2B5EF4-FFF2-40B4-BE49-F238E27FC236}">
                <a16:creationId xmlns:a16="http://schemas.microsoft.com/office/drawing/2014/main" id="{ED75363D-3CFF-2320-6C8F-0700282DCC9D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The hype of “</a:t>
            </a:r>
            <a:r>
              <a:rPr lang="en-US" altLang="zh-CN" dirty="0"/>
              <a:t>stupid” </a:t>
            </a:r>
            <a:r>
              <a:rPr lang="en-US" dirty="0"/>
              <a:t>irresponsible disclosing is out of control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</p:spTree>
    <p:extLst>
      <p:ext uri="{BB962C8B-B14F-4D97-AF65-F5344CB8AC3E}">
        <p14:creationId xmlns:p14="http://schemas.microsoft.com/office/powerpoint/2010/main" val="4090109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F6E6F5-ECCF-B202-21F2-A07DAB1EAE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C45F93D3-E57C-C308-2EEA-8B365E76E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E08E8145-E366-CFD2-5F65-D73520A058F6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464791A-9B2E-9610-9179-76A7AA88C03E}"/>
              </a:ext>
            </a:extLst>
          </p:cNvPr>
          <p:cNvSpPr txBox="1"/>
          <p:nvPr/>
        </p:nvSpPr>
        <p:spPr>
          <a:xfrm>
            <a:off x="2082347" y="1600881"/>
            <a:ext cx="227806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Wrong mitigation is widespread.</a:t>
            </a:r>
          </a:p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People getting horrified.</a:t>
            </a:r>
          </a:p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Most of the analyzes are slop, causing it difficult to do any further research.</a:t>
            </a:r>
          </a:p>
        </p:txBody>
      </p:sp>
      <p:sp>
        <p:nvSpPr>
          <p:cNvPr id="13" name="An OOM bailout interrupts native control flow">
            <a:extLst>
              <a:ext uri="{FF2B5EF4-FFF2-40B4-BE49-F238E27FC236}">
                <a16:creationId xmlns:a16="http://schemas.microsoft.com/office/drawing/2014/main" id="{0D09D304-8DF8-88D7-B02E-7AA76477ED32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But why is this harmful?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2FF1890-9D47-4364-FA01-FABF404140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32227" y="1171816"/>
            <a:ext cx="8467425" cy="235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873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3F32AA-8FCF-5388-A82D-A3F1C954A8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31433D8-7AE6-622F-D51D-7AD69B089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2E2F21EB-C5D7-B2D1-6A00-5F6A53577950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3" name="An OOM bailout interrupts native control flow">
            <a:extLst>
              <a:ext uri="{FF2B5EF4-FFF2-40B4-BE49-F238E27FC236}">
                <a16:creationId xmlns:a16="http://schemas.microsoft.com/office/drawing/2014/main" id="{6896B52B-1684-4F43-3978-8F2304FB584C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But why is this harmful?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CFCD6D4-076D-3BCD-55EF-B78EED38FB89}"/>
              </a:ext>
            </a:extLst>
          </p:cNvPr>
          <p:cNvSpPr txBox="1"/>
          <p:nvPr/>
        </p:nvSpPr>
        <p:spPr>
          <a:xfrm>
            <a:off x="1320800" y="1626961"/>
            <a:ext cx="24180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Artificial Intelligence does not empower everyone to do cybersecurity work. It provides a vibe on public platforms which encourage people to gather attention by one-shotting any critical vulnerabilities through AI models.</a:t>
            </a:r>
          </a:p>
          <a:p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It is once a basic decency to respect everyone and do responsible reports, now it’s the opposite.</a:t>
            </a:r>
          </a:p>
        </p:txBody>
      </p:sp>
    </p:spTree>
    <p:extLst>
      <p:ext uri="{BB962C8B-B14F-4D97-AF65-F5344CB8AC3E}">
        <p14:creationId xmlns:p14="http://schemas.microsoft.com/office/powerpoint/2010/main" val="12550106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9D320-B99C-E9E4-9C4E-0F759CAFCE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CE5E34A-9FA0-6C1A-BCD5-D24A70440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BEF7CF4E-50EC-85C3-C836-D4BCE524EC12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3" name="An OOM bailout interrupts native control flow">
            <a:extLst>
              <a:ext uri="{FF2B5EF4-FFF2-40B4-BE49-F238E27FC236}">
                <a16:creationId xmlns:a16="http://schemas.microsoft.com/office/drawing/2014/main" id="{EA5B5069-8577-A571-8365-94A46AC9A0B1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But how about responsible disclosures?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9B8CE18-563A-D989-2363-BDCB356DC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6021" y="1600881"/>
            <a:ext cx="6968382" cy="663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4184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53C28-81F0-A486-EEA7-61C7FC83B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7A1E8C3C-A530-EA40-17B4-6825FFCEBF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7818AB05-11CF-F6CA-2395-6AEF7A907B9B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3" name="An OOM bailout interrupts native control flow">
            <a:extLst>
              <a:ext uri="{FF2B5EF4-FFF2-40B4-BE49-F238E27FC236}">
                <a16:creationId xmlns:a16="http://schemas.microsoft.com/office/drawing/2014/main" id="{737FF72D-EB35-567B-1E84-D0545671A3D6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dirty="0"/>
              <a:t>But how about responsible disclosures?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D2CDA9D5-610A-DEE3-5894-5FB02E28C9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4203" y="1404470"/>
            <a:ext cx="9372017" cy="702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5045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2A719-A54D-4AB9-32A1-C6537D5D5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7FAD9F62-ACFD-2EB8-CB20-703AE05E4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51C16257-5705-A3C5-F517-66B2E2B0FC21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3" name="An OOM bailout interrupts native control flow">
            <a:extLst>
              <a:ext uri="{FF2B5EF4-FFF2-40B4-BE49-F238E27FC236}">
                <a16:creationId xmlns:a16="http://schemas.microsoft.com/office/drawing/2014/main" id="{F39E698F-A6A0-E0CB-3B74-D2F9A6D6CAD1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Step back to look in a broader view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EECF43D-3BD9-B7A1-5DBA-312AABF5C5AE}"/>
              </a:ext>
            </a:extLst>
          </p:cNvPr>
          <p:cNvSpPr txBox="1"/>
          <p:nvPr/>
        </p:nvSpPr>
        <p:spPr>
          <a:xfrm>
            <a:off x="2082347" y="1600881"/>
            <a:ext cx="227806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AI is powerful only if the person behind it is powerful. </a:t>
            </a:r>
          </a:p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Although AI is good at finding bugs, it can be very harmful to the whole cybersecurity ecosystem.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0914D7E-C42D-B29D-6C8C-CCFD67C832E9}"/>
              </a:ext>
            </a:extLst>
          </p:cNvPr>
          <p:cNvSpPr txBox="1"/>
          <p:nvPr/>
        </p:nvSpPr>
        <p:spPr>
          <a:xfrm>
            <a:off x="3009900" y="4765532"/>
            <a:ext cx="22780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solidFill>
                  <a:srgbClr val="C00000"/>
                </a:solidFill>
                <a:latin typeface="DIN Next LT Pro Medium Cond" panose="020B0606020203050203" pitchFamily="34" charset="0"/>
              </a:rPr>
              <a:t>Support the OSS project everyone is depending on!</a:t>
            </a:r>
          </a:p>
        </p:txBody>
      </p:sp>
    </p:spTree>
    <p:extLst>
      <p:ext uri="{BB962C8B-B14F-4D97-AF65-F5344CB8AC3E}">
        <p14:creationId xmlns:p14="http://schemas.microsoft.com/office/powerpoint/2010/main" val="256815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BC12E-332C-E200-ED82-1E32CF8DA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A7CB8E5-F48B-1AE3-9713-9880266FD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2140" y="587375"/>
            <a:ext cx="6928485" cy="470535"/>
          </a:xfrm>
          <a:prstGeom prst="rect">
            <a:avLst/>
          </a:prstGeom>
        </p:spPr>
      </p:pic>
      <p:sp>
        <p:nvSpPr>
          <p:cNvPr id="3" name="One runtime serves many request lifecycles">
            <a:extLst>
              <a:ext uri="{FF2B5EF4-FFF2-40B4-BE49-F238E27FC236}">
                <a16:creationId xmlns:a16="http://schemas.microsoft.com/office/drawing/2014/main" id="{D751EC94-C0C2-3593-28DB-5DAE346B7B7C}"/>
              </a:ext>
            </a:extLst>
          </p:cNvPr>
          <p:cNvSpPr>
            <a:spLocks noGrp="1"/>
          </p:cNvSpPr>
          <p:nvPr/>
        </p:nvSpPr>
        <p:spPr>
          <a:xfrm>
            <a:off x="714828" y="1124631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sp>
        <p:nvSpPr>
          <p:cNvPr id="13" name="An OOM bailout interrupts native control flow">
            <a:extLst>
              <a:ext uri="{FF2B5EF4-FFF2-40B4-BE49-F238E27FC236}">
                <a16:creationId xmlns:a16="http://schemas.microsoft.com/office/drawing/2014/main" id="{40453054-C067-1011-F5B5-ACEC9E07211D}"/>
              </a:ext>
            </a:extLst>
          </p:cNvPr>
          <p:cNvSpPr>
            <a:spLocks noGrp="1"/>
          </p:cNvSpPr>
          <p:nvPr/>
        </p:nvSpPr>
        <p:spPr>
          <a:xfrm>
            <a:off x="714828" y="346392"/>
            <a:ext cx="26003250" cy="952500"/>
          </a:xfrm>
          <a:prstGeom prst="rect">
            <a:avLst/>
          </a:prstGeom>
          <a:noFill/>
          <a:ln w="0">
            <a:noFill/>
          </a:ln>
        </p:spPr>
        <p:txBody>
          <a:bodyPr wrap="none" lIns="0" tIns="0" rIns="0" bIns="0" anchor="ctr">
            <a:noAutofit/>
          </a:bodyPr>
          <a:lstStyle>
            <a:def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defPPr>
            <a:lvl1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1pPr>
            <a:lvl2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2pPr>
            <a:lvl3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3pPr>
            <a:lvl4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4pPr>
            <a:lvl5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5pPr>
            <a:lvl6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6pPr>
            <a:lvl7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7pPr>
            <a:lvl8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8pPr>
            <a:lvl9pPr algn="l"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lvl9pPr>
          </a:lstStyle>
          <a:p>
            <a:pPr>
              <a:defRPr sz="5250">
                <a:solidFill>
                  <a:srgbClr val="F4F5FF"/>
                </a:solidFill>
                <a:latin typeface="腾讯体 W7"/>
                <a:ea typeface="腾讯体 W7"/>
                <a:cs typeface="腾讯体 W7"/>
              </a:defRPr>
            </a:pPr>
            <a:r>
              <a:rPr lang="en-US" sz="5250" dirty="0">
                <a:solidFill>
                  <a:srgbClr val="F4F5FF"/>
                </a:solidFill>
                <a:latin typeface="腾讯体 W7"/>
                <a:ea typeface="腾讯体 W7"/>
                <a:cs typeface="腾讯体 W7"/>
              </a:rPr>
              <a:t>So, what have the PHP foundation done for PHP security?</a:t>
            </a:r>
            <a:endParaRPr sz="5250" dirty="0">
              <a:solidFill>
                <a:srgbClr val="F4F5FF"/>
              </a:solidFill>
              <a:latin typeface="腾讯体 W7"/>
              <a:ea typeface="腾讯体 W7"/>
              <a:cs typeface="腾讯体 W7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C5872FC-DB75-881B-ED93-6C05B159E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5296" y="2077131"/>
            <a:ext cx="5964238" cy="5964238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1E64F96F-7343-28FE-CA05-47F27B65A234}"/>
              </a:ext>
            </a:extLst>
          </p:cNvPr>
          <p:cNvSpPr txBox="1"/>
          <p:nvPr/>
        </p:nvSpPr>
        <p:spPr>
          <a:xfrm>
            <a:off x="10609943" y="2077131"/>
            <a:ext cx="1796868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Apply &amp; Utilize the Alpha-Omega Grant</a:t>
            </a:r>
          </a:p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Form a ecosystem team to improve the maintenance of vital PHP packages &amp; projects</a:t>
            </a:r>
          </a:p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Sponsor the PHP security team</a:t>
            </a:r>
          </a:p>
          <a:p>
            <a:pPr marL="857250" indent="-857250">
              <a:buFontTx/>
              <a:buChar char="-"/>
            </a:pPr>
            <a:r>
              <a:rPr lang="en-US" altLang="zh-CN" sz="6000" dirty="0">
                <a:solidFill>
                  <a:schemeClr val="bg1"/>
                </a:solidFill>
                <a:latin typeface="DIN Next LT Pro Medium Cond" panose="020B0606020203050203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1861828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F94CA-FCE8-75DB-B623-FB46E2C5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>
            <a:extLst>
              <a:ext uri="{FF2B5EF4-FFF2-40B4-BE49-F238E27FC236}">
                <a16:creationId xmlns:a16="http://schemas.microsoft.com/office/drawing/2014/main" id="{C5BE15A9-C44D-D382-3081-CF2F4CE6F72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076738" y="1662371"/>
            <a:ext cx="11746263" cy="3192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rtlCol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</a:defRPr>
            </a:lvl9pPr>
          </a:lstStyle>
          <a:p>
            <a:pPr lvl="0" algn="ctr">
              <a:lnSpc>
                <a:spcPct val="125000"/>
              </a:lnSpc>
              <a:buClrTx/>
              <a:buSzTx/>
              <a:buFontTx/>
            </a:pPr>
            <a:r>
              <a:rPr lang="en-US" altLang="zh-CN" sz="16600" dirty="0">
                <a:gradFill>
                  <a:gsLst>
                    <a:gs pos="53000">
                      <a:schemeClr val="bg1"/>
                    </a:gs>
                    <a:gs pos="0">
                      <a:srgbClr val="DAA1CF"/>
                    </a:gs>
                    <a:gs pos="100000">
                      <a:srgbClr val="A6D1EB"/>
                    </a:gs>
                  </a:gsLst>
                  <a:lin ang="18900000" scaled="0"/>
                </a:gradFill>
                <a:uFillTx/>
                <a:latin typeface="造字工房格黑体" panose="020B0600000000000000" charset="-122"/>
                <a:ea typeface="造字工房格黑体" panose="020B0600000000000000" charset="-122"/>
                <a:cs typeface="TTTGB Medium" panose="020C06030202040F0204" charset="-122"/>
                <a:sym typeface="+mn-ea"/>
              </a:rPr>
              <a:t>THANKS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1356278-5119-489A-0133-D5AB7499CA17}"/>
              </a:ext>
            </a:extLst>
          </p:cNvPr>
          <p:cNvSpPr txBox="1"/>
          <p:nvPr/>
        </p:nvSpPr>
        <p:spPr>
          <a:xfrm>
            <a:off x="4076738" y="4734295"/>
            <a:ext cx="117462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逼格青春粗黑体简2.0" panose="02010604000000000000" pitchFamily="2" charset="-122"/>
                <a:ea typeface="逼格青春粗黑体简2.0" panose="02010604000000000000" pitchFamily="2" charset="-122"/>
              </a:rPr>
              <a:t>E-mail: </a:t>
            </a:r>
            <a:r>
              <a:rPr lang="en-US" altLang="zh-CN" sz="4800" dirty="0">
                <a:solidFill>
                  <a:schemeClr val="bg1"/>
                </a:solidFill>
                <a:latin typeface="逼格青春粗黑体简2.0" panose="02010604000000000000" pitchFamily="2" charset="-122"/>
                <a:ea typeface="逼格青春粗黑体简2.0" panose="02010604000000000000" pitchFamily="2" charset="-122"/>
                <a:hlinkClick r:id="rId3"/>
              </a:rPr>
              <a:t>weilindu@php.net</a:t>
            </a:r>
            <a:endParaRPr lang="en-US" altLang="zh-CN" sz="4800" dirty="0">
              <a:solidFill>
                <a:schemeClr val="bg1"/>
              </a:solidFill>
              <a:latin typeface="逼格青春粗黑体简2.0" panose="02010604000000000000" pitchFamily="2" charset="-122"/>
              <a:ea typeface="逼格青春粗黑体简2.0" panose="02010604000000000000" pitchFamily="2" charset="-122"/>
            </a:endParaRPr>
          </a:p>
          <a:p>
            <a:pPr algn="ctr"/>
            <a:r>
              <a:rPr lang="en-US" altLang="zh-CN" sz="4800" dirty="0">
                <a:solidFill>
                  <a:schemeClr val="bg1"/>
                </a:solidFill>
                <a:latin typeface="逼格青春粗黑体简2.0" panose="02010604000000000000" pitchFamily="2" charset="-122"/>
                <a:ea typeface="逼格青春粗黑体简2.0" panose="02010604000000000000" pitchFamily="2" charset="-122"/>
              </a:rPr>
              <a:t>Blog: </a:t>
            </a:r>
            <a:r>
              <a:rPr lang="en-US" altLang="zh-CN" sz="4800" dirty="0" err="1">
                <a:solidFill>
                  <a:schemeClr val="bg1"/>
                </a:solidFill>
                <a:latin typeface="逼格青春粗黑体简2.0" panose="02010604000000000000" pitchFamily="2" charset="-122"/>
                <a:ea typeface="逼格青春粗黑体简2.0" panose="02010604000000000000" pitchFamily="2" charset="-122"/>
              </a:rPr>
              <a:t>lamentxu.top</a:t>
            </a:r>
            <a:endParaRPr lang="en-US" altLang="zh-CN" sz="4800" dirty="0">
              <a:solidFill>
                <a:schemeClr val="bg1"/>
              </a:solidFill>
              <a:latin typeface="逼格青春粗黑体简2.0" panose="02010604000000000000" pitchFamily="2" charset="-122"/>
              <a:ea typeface="逼格青春粗黑体简2.0" panose="02010604000000000000" pitchFamily="2" charset="-122"/>
            </a:endParaRPr>
          </a:p>
          <a:p>
            <a:pPr algn="ctr"/>
            <a:r>
              <a:rPr lang="en-US" altLang="zh-CN" sz="4800" dirty="0" err="1">
                <a:solidFill>
                  <a:schemeClr val="bg1"/>
                </a:solidFill>
                <a:latin typeface="逼格青春粗黑体简2.0" panose="02010604000000000000" pitchFamily="2" charset="-122"/>
                <a:ea typeface="逼格青春粗黑体简2.0" panose="02010604000000000000" pitchFamily="2" charset="-122"/>
              </a:rPr>
              <a:t>Github</a:t>
            </a:r>
            <a:r>
              <a:rPr lang="en-US" altLang="zh-CN" sz="4800" dirty="0">
                <a:solidFill>
                  <a:schemeClr val="bg1"/>
                </a:solidFill>
                <a:latin typeface="逼格青春粗黑体简2.0" panose="02010604000000000000" pitchFamily="2" charset="-122"/>
                <a:ea typeface="逼格青春粗黑体简2.0" panose="02010604000000000000" pitchFamily="2" charset="-122"/>
              </a:rPr>
              <a:t>: LamentXU123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224836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AICARD_INVALID" val="Invalid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AICARD_INVALID" val="Invali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AICARD_INVALID" val="Invalid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1635</Words>
  <Application>Microsoft Office PowerPoint</Application>
  <DocSecurity>0</DocSecurity>
  <PresentationFormat>自定义</PresentationFormat>
  <Paragraphs>164</Paragraphs>
  <Slides>26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Arial</vt:lpstr>
      <vt:lpstr>逼格青春粗黑体简2.0</vt:lpstr>
      <vt:lpstr>DIN Next LT Pro Medium Cond</vt:lpstr>
      <vt:lpstr>Calibri</vt:lpstr>
      <vt:lpstr>腾讯体 W7</vt:lpstr>
      <vt:lpstr>Consolas</vt:lpstr>
      <vt:lpstr>造字工房格黑体</vt:lpstr>
      <vt:lpstr>方正兰亭黑简体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伟霖 杜</cp:lastModifiedBy>
  <cp:revision>15</cp:revision>
  <dcterms:created xsi:type="dcterms:W3CDTF">2026-10-23T06:55:11Z</dcterms:created>
  <dcterms:modified xsi:type="dcterms:W3CDTF">2026-11-03T12:03:10Z</dcterms:modified>
</cp:coreProperties>
</file>